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8" r:id="rId2"/>
    <p:sldId id="259" r:id="rId3"/>
    <p:sldId id="285" r:id="rId4"/>
    <p:sldId id="286" r:id="rId5"/>
    <p:sldId id="28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8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90" r:id="rId30"/>
    <p:sldId id="291" r:id="rId31"/>
    <p:sldId id="292" r:id="rId32"/>
    <p:sldId id="293" r:id="rId33"/>
    <p:sldId id="294" r:id="rId34"/>
    <p:sldId id="296" r:id="rId35"/>
    <p:sldId id="297" r:id="rId36"/>
    <p:sldId id="282" r:id="rId37"/>
    <p:sldId id="283" r:id="rId38"/>
    <p:sldId id="284" r:id="rId39"/>
    <p:sldId id="28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87C6C-E65D-4D08-BC93-1EC0F495479E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EFC43-D36F-4EE8-B5BD-E44E7C5D5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76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EFC43-D36F-4EE8-B5BD-E44E7C5D51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28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D304-81E0-44CA-8470-C64431C23B2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13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D304-81E0-44CA-8470-C64431C23B2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54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D304-81E0-44CA-8470-C64431C23B2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54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D304-81E0-44CA-8470-C64431C23B2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47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D304-81E0-44CA-8470-C64431C23B2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33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D304-81E0-44CA-8470-C64431C23B2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33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3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057" indent="-280406" defTabSz="9253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1626" indent="-224325" defTabSz="9253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0276" indent="-224325" defTabSz="9253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18927" indent="-224325" defTabSz="9253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7577" indent="-224325" defTabSz="9253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6227" indent="-224325" defTabSz="9253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4878" indent="-224325" defTabSz="9253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3528" indent="-224325" defTabSz="9253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888A0E1-CD4A-44F3-87AA-AA9EA09405A7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3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057" indent="-280406" defTabSz="9253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1626" indent="-224325" defTabSz="9253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0276" indent="-224325" defTabSz="9253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18927" indent="-224325" defTabSz="9253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7577" indent="-224325" defTabSz="9253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6227" indent="-224325" defTabSz="9253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4878" indent="-224325" defTabSz="9253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3528" indent="-224325" defTabSz="9253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9E063AC-F5EB-4F78-BC11-5515A562B119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D304-81E0-44CA-8470-C64431C23B2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40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EFC43-D36F-4EE8-B5BD-E44E7C5D51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3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So, why is what we do so important?</a:t>
            </a:r>
          </a:p>
          <a:p>
            <a:r>
              <a:rPr lang="en-US" baseline="0" dirty="0" smtClean="0"/>
              <a:t>Misconception in agriculture is growing &amp; people are becoming more disconnected from it. – consumers are being fed misinformation</a:t>
            </a:r>
          </a:p>
          <a:p>
            <a:r>
              <a:rPr lang="en-US" baseline="0" dirty="0" smtClean="0"/>
              <a:t>This includes legislators!</a:t>
            </a:r>
          </a:p>
          <a:p>
            <a:r>
              <a:rPr lang="en-US" baseline="0" dirty="0" smtClean="0"/>
              <a:t>Messaging works because it tugs at the heart strings or it grosses people out.</a:t>
            </a:r>
          </a:p>
          <a:p>
            <a:r>
              <a:rPr lang="en-US" baseline="0" dirty="0" smtClean="0"/>
              <a:t>The other part that works in our favor is the “warm &amp; fuzzy”</a:t>
            </a:r>
          </a:p>
          <a:p>
            <a:r>
              <a:rPr lang="en-US" baseline="0" dirty="0" smtClean="0"/>
              <a:t>Social Media – stories about how you care for your animals, raise them, take care of them when they’re sick, why and how you use antibiotics</a:t>
            </a:r>
          </a:p>
          <a:p>
            <a:r>
              <a:rPr lang="en-US" baseline="0" dirty="0" smtClean="0"/>
              <a:t>Importance of WOMEN! – YOU have TONS of credibility</a:t>
            </a:r>
          </a:p>
          <a:p>
            <a:r>
              <a:rPr lang="en-US" baseline="0" dirty="0" smtClean="0"/>
              <a:t>Mothers – Wives - Providers – Decision makers about food in your homes &amp; on your tables – taking care of children</a:t>
            </a:r>
          </a:p>
          <a:p>
            <a:r>
              <a:rPr lang="en-US" baseline="0" dirty="0" smtClean="0"/>
              <a:t>All of these strategies can be used when discussing agricultural legislation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EFC43-D36F-4EE8-B5BD-E44E7C5D51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36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D304-81E0-44CA-8470-C64431C23B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67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EFC43-D36F-4EE8-B5BD-E44E7C5D51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58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D304-81E0-44CA-8470-C64431C23B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93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D304-81E0-44CA-8470-C64431C23B2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53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D304-81E0-44CA-8470-C64431C23B2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93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D304-81E0-44CA-8470-C64431C23B2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13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73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542F-F5A4-4692-8CD0-AA5A31942963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20EC-DF32-419D-BE7F-793312588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542F-F5A4-4692-8CD0-AA5A31942963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20EC-DF32-419D-BE7F-793312588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26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A73E-4C2B-4974-8EB5-2C58DBE7C57C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17B0D-1223-4FFA-85C0-269984D1C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95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542F-F5A4-4692-8CD0-AA5A31942963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20EC-DF32-419D-BE7F-793312588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9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542F-F5A4-4692-8CD0-AA5A31942963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20EC-DF32-419D-BE7F-793312588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3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542F-F5A4-4692-8CD0-AA5A31942963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20EC-DF32-419D-BE7F-793312588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07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542F-F5A4-4692-8CD0-AA5A31942963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20EC-DF32-419D-BE7F-793312588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8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542F-F5A4-4692-8CD0-AA5A31942963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20EC-DF32-419D-BE7F-793312588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42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542F-F5A4-4692-8CD0-AA5A31942963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20EC-DF32-419D-BE7F-793312588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68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542F-F5A4-4692-8CD0-AA5A31942963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20EC-DF32-419D-BE7F-793312588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74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542F-F5A4-4692-8CD0-AA5A31942963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20EC-DF32-419D-BE7F-793312588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21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5542F-F5A4-4692-8CD0-AA5A31942963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820EC-DF32-419D-BE7F-793312588F3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4" r="16847"/>
          <a:stretch/>
        </p:blipFill>
        <p:spPr>
          <a:xfrm>
            <a:off x="6324600" y="4441509"/>
            <a:ext cx="2640436" cy="2262702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488212" y="5410200"/>
            <a:ext cx="1152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fornian FB" panose="0207040306080B030204" pitchFamily="18" charset="0"/>
              </a:rPr>
              <a:t>2014</a:t>
            </a:r>
            <a:endParaRPr lang="en-US" sz="1600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15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4.bp.blogspot.com/_fU7LdRkUMVM/TU07nmurBFI/AAAAAAAAD3w/KwZvcEw_nb8/s1600/piglets.jpg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url?sa=i&amp;rct=j&amp;q=&amp;esrc=s&amp;frm=1&amp;source=images&amp;cd=&amp;cad=rja&amp;docid=ds8cZ43WNZnT5M&amp;tbnid=9ibkIRtM4MLoiM:&amp;ved=0CAUQjRw&amp;url=http://www.bshort.org/old/archives/nikon_d70000531.html&amp;ei=zIsGU5GUHaed2gWdkoHADg&amp;psig=AFQjCNGnK6SwCCyt2P-ikV8LHJCMyckb9w&amp;ust=1393024301465439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/url?sa=i&amp;rct=j&amp;q=&amp;esrc=s&amp;frm=1&amp;source=images&amp;cd=&amp;cad=rja&amp;docid=iW6eWiX-baFeaM&amp;tbnid=H9WX6w9dDSyLTM:&amp;ved=0CAUQjRw&amp;url=http://www.prwatch.org/news/2014/01/12356/fakethrough-new-report-shows-media-duped-by-GMO-claims&amp;ei=OY0GU_flC-mh2AWZ14GQBg&amp;bvm=bv.61725948,d.dmQ&amp;psig=AFQjCNEefwSOl_YKLd2tf-nr_HbwllU49g&amp;ust=1393024611807954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http://www.google.com/url?sa=i&amp;rct=j&amp;q=&amp;esrc=s&amp;frm=1&amp;source=images&amp;cd=&amp;cad=rja&amp;docid=eT8P83RcyqXJNM&amp;tbnid=kaaMeSQ0OsoCIM:&amp;ved=0CAUQjRw&amp;url=http://www.inlander.com/Bloglander/archives/2013/09/27/syringes-gas-masks-and-frankenfood-visuals-of-the-gmo-debate&amp;ei=Xo0GU5rHJ6bs2AWwkYGABA&amp;bvm=bv.61725948,d.dmQ&amp;psig=AFQjCNEefwSOl_YKLd2tf-nr_HbwllU49g&amp;ust=139302461180795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hyperlink" Target="http://www.google.com/url?sa=i&amp;rct=j&amp;q=&amp;esrc=s&amp;frm=1&amp;source=images&amp;cd=&amp;cad=rja&amp;docid=7q-7aK3QQtu7zM&amp;tbnid=XPGSKLEanTjj-M:&amp;ved=0CAUQjRw&amp;url=http://money.cnn.com/galleries/2008/fsb/0804/gallery.forbidden_foods.fsb/2.html&amp;ei=0I4GU8CcAqb22AX004HgDg&amp;bvm=bv.61725948,d.dmQ&amp;psig=AFQjCNGwU-YHQEbOd-OBeivOjeaTo0OCoA&amp;ust=139302504916657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/url?sa=i&amp;rct=j&amp;q=&amp;esrc=s&amp;frm=1&amp;source=images&amp;cd=&amp;cad=rja&amp;docid=28yC-H9aj-WoiM&amp;tbnid=IHUFlwcrrxqM0M:&amp;ved=0CAUQjRw&amp;url=http://www.foodsafetynews.com/2013/11/substitute-raw-milk-bill-sent-to-floor-of-wisconsin-senate/&amp;ei=po4GU8ypGYiG2gXeoYGYAg&amp;bvm=bv.61725948,d.dmQ&amp;psig=AFQjCNGwU-YHQEbOd-OBeivOjeaTo0OCoA&amp;ust=1393025049166570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://www.wisconsinwatch.org/wp-content/uploads/2011/06/RAW_MILK_Milk_Bottles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hyperlink" Target="http://en.wikipedia.org/wiki/File:Ron_Johnson,_official_portrait,_112th_Congress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tdZuqoRd2VSHdM&amp;tbnid=0UEesafLV5s-oM:&amp;ved=0CAYQjRw&amp;url=http://www.peninsulahumanesociety.org/about/funding.html&amp;ei=MRcjU4L6FMbIqQGSm4DgCQ&amp;bvm=bv.62922401,d.aWc&amp;psig=AFQjCNE0aslBphdPm5WaqVKIR1tdAV43Iw&amp;ust=1394894866563729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uact=8&amp;docid=ytMMOgORQLmEwM&amp;tbnid=H6UfyXh0buEX-M:&amp;ved=0CAYQjRw&amp;url=http://hsus.typepad.com/wayne/2013/09/usda-announces-puppy-mill-rule.html&amp;ei=8hcjU6GrGI_xrAHe9IH4Aw&amp;psig=AFQjCNFYStiDU9VTI3N3V08ThHZydG7Qsg&amp;ust=1394895150815822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hyperlink" Target="http://en.wikipedia.org/wiki/File:Sean_Duffy,_Official_Portrait,_112th_Congress.jpg" TargetMode="External"/><Relationship Id="rId3" Type="http://schemas.openxmlformats.org/officeDocument/2006/relationships/hyperlink" Target="//upload.wikimedia.org/wikipedia/commons/8/81/Tom_Petri,_official_Congressional_photo_portrait.jpg" TargetMode="External"/><Relationship Id="rId7" Type="http://schemas.openxmlformats.org/officeDocument/2006/relationships/image" Target="../media/image32.jpe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11" Type="http://schemas.openxmlformats.org/officeDocument/2006/relationships/image" Target="../media/image35.jpeg"/><Relationship Id="rId5" Type="http://schemas.openxmlformats.org/officeDocument/2006/relationships/hyperlink" Target="http://paulryan.house.gov/UploadedPhotos/HighResolution/3f3943d8-cea4-4f6b-96ac-3c25fd3ef24e.jpg" TargetMode="External"/><Relationship Id="rId15" Type="http://schemas.openxmlformats.org/officeDocument/2006/relationships/image" Target="../media/image38.jpeg"/><Relationship Id="rId10" Type="http://schemas.openxmlformats.org/officeDocument/2006/relationships/hyperlink" Target="http://sensenbrenner.house.gov/UploadedFiles/OfficialPhoto.jpg" TargetMode="External"/><Relationship Id="rId4" Type="http://schemas.openxmlformats.org/officeDocument/2006/relationships/image" Target="../media/image30.jpeg"/><Relationship Id="rId9" Type="http://schemas.openxmlformats.org/officeDocument/2006/relationships/image" Target="../media/image34.jpeg"/><Relationship Id="rId1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1LOtx6HpjFJVzM&amp;tbnid=upMq8OA8NdVEiM:&amp;ved=0CAUQjRw&amp;url=http://www.loveinfographics.com/categories/political-infographics/how-does-a-bill-become-law-infographic-infographic&amp;ei=lxMGU63_M6nXygHH44CQCA&amp;psig=AFQjCNEWHAYk6yYTFzB2tL1cDZnkDAbRlQ&amp;ust=1392993447008693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GZnpTqeZDWVbKM&amp;tbnid=fmGCxDmz6agtvM:&amp;ved=0CAYQjRw&amp;url=http://the-smiling-pony.deviantart.com/art/Question-marks-cutie-mark-261946101&amp;ei=kCcjU-75K83MqQHh44D4CA&amp;bvm=bv.62922401,d.aWc&amp;psig=AFQjCNFZG9kxs731QDG2gA5SwJ0uzashhA&amp;ust=1394899128699835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frm=1&amp;source=images&amp;cd=&amp;cad=rja&amp;uact=8&amp;docid=_SZU8YgvAvkiAM&amp;tbnid=MufpSPS1Erk8oM:&amp;ved=0CAYQjRw&amp;url=https://www.mercyforanimals.org/&amp;ei=9RkjU-q4KsWtqwH064HwDQ&amp;psig=AFQjCNHFAUqpcIUbQvCVdmFVkUzSWjrNhg&amp;ust=1394895680166910" TargetMode="External"/><Relationship Id="rId3" Type="http://schemas.openxmlformats.org/officeDocument/2006/relationships/hyperlink" Target="http://www.google.com/url?sa=i&amp;rct=j&amp;q=&amp;esrc=s&amp;frm=1&amp;source=images&amp;cd=&amp;cad=rja&amp;uact=8&amp;docid=DmeHavw8k3jnSM&amp;tbnid=KXji2gqDSyeLBM:&amp;ved=0CAYQjRw&amp;url=http://www.wired.com/wiredscience/2013/05/ag-gag-public-health/&amp;ei=GRgjU6TDN4KdqQGY6ICoCg&amp;psig=AFQjCNFYStiDU9VTI3N3V08ThHZydG7Qsg&amp;ust=1394895150815822" TargetMode="External"/><Relationship Id="rId7" Type="http://schemas.openxmlformats.org/officeDocument/2006/relationships/hyperlink" Target="http://www.google.com/url?sa=i&amp;rct=j&amp;q=&amp;esrc=s&amp;frm=1&amp;source=images&amp;cd=&amp;cad=rja&amp;uact=8&amp;docid=WK7YPbYfTOJ7bM&amp;tbnid=76a8sicPsxvGAM:&amp;ved=0CAYQjRw&amp;url=http://commons.wikimedia.org/wiki/File:Mercy_For_Animals_Blue_and_Gray_Logo_Large.jpg&amp;ei=xRkjU8uFLcaaqwGEloBY&amp;psig=AFQjCNHFAUqpcIUbQvCVdmFVkUzSWjrNhg&amp;ust=139489568016691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en.wikipedia.org/wiki/File:HSUS_logo.svg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www.google.com/url?sa=i&amp;rct=j&amp;q=&amp;esrc=s&amp;frm=1&amp;source=images&amp;cd=&amp;cad=rja&amp;uact=8&amp;docid=Bga6Tzapsgs56M&amp;tbnid=7i6Nwv7UR7XbjM:&amp;ved=0CAYQjRw&amp;url=http://www.businessinsider.com/chipotle-the-scarecrow-2013-9&amp;ei=yRgjU-CdHJLiqAHUjoCgDg&amp;psig=AFQjCNHKacAwdItpmhlR2CJw2c1LjHitDw&amp;ust=1394895416295066" TargetMode="External"/><Relationship Id="rId7" Type="http://schemas.openxmlformats.org/officeDocument/2006/relationships/hyperlink" Target="http://www.google.com/url?sa=i&amp;rct=j&amp;q=&amp;esrc=s&amp;frm=1&amp;source=images&amp;cd=&amp;cad=rja&amp;uact=8&amp;docid=YzX6B1MYtaB-iM&amp;tbnid=yJtj3yg1cQbzdM:&amp;ved=0CAYQjRw&amp;url=http://www.stereogum.com/1472582/hear-fiona-apply-cover-willy-wonkas-pure-imagination-for-chipotle/franchises/commercial-appeal/&amp;ei=CBkjU_2hLdLaqQHL44HABw&amp;psig=AFQjCNHKacAwdItpmhlR2CJw2c1LjHitDw&amp;ust=139489541629506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www.google.com/url?sa=i&amp;rct=j&amp;q=&amp;esrc=s&amp;frm=1&amp;source=images&amp;cd=&amp;cad=rja&amp;uact=8&amp;docid=_8Z4SOKYvjDaJM&amp;tbnid=EDFEu3rshiapQM:&amp;ved=0CAYQjRw&amp;url=http://grist.org/list/chipotle-farmed-and-dangerous/&amp;ei=4xgjU_PEC4v2qwHD7YH4DA&amp;psig=AFQjCNHKacAwdItpmhlR2CJw2c1LjHitDw&amp;ust=1394895416295066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0" y="685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smtClean="0"/>
              <a:t>Karen Gefvert</a:t>
            </a:r>
            <a:endParaRPr lang="en-US" sz="72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2552700"/>
            <a:ext cx="7162800" cy="17526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/>
              <a:t>Director of Governmental Relations</a:t>
            </a:r>
          </a:p>
          <a:p>
            <a:pPr marL="0" indent="0">
              <a:buNone/>
            </a:pPr>
            <a:r>
              <a:rPr lang="en-US" sz="4000" dirty="0" smtClean="0"/>
              <a:t>Wisconsin Farm Bureau Federation</a:t>
            </a:r>
          </a:p>
        </p:txBody>
      </p:sp>
    </p:spTree>
    <p:extLst>
      <p:ext uri="{BB962C8B-B14F-4D97-AF65-F5344CB8AC3E}">
        <p14:creationId xmlns:p14="http://schemas.microsoft.com/office/powerpoint/2010/main" val="30941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dirty="0" smtClean="0"/>
              <a:t>Implements of Husbandry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524000"/>
            <a:ext cx="6934200" cy="4191000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What else is included in this legislation?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SB 509 &amp; AB 648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IOH</a:t>
            </a:r>
            <a:r>
              <a:rPr lang="en-US" dirty="0">
                <a:solidFill>
                  <a:schemeClr val="tx1"/>
                </a:solidFill>
              </a:rPr>
              <a:t> &amp; Ag CMV definitions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Bridge postings and spring thaw limitations both still apply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Exemption for potato harvesters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Allows for incidental movement up to </a:t>
            </a:r>
            <a:r>
              <a:rPr lang="en-US" dirty="0" smtClean="0">
                <a:solidFill>
                  <a:schemeClr val="tx1"/>
                </a:solidFill>
              </a:rPr>
              <a:t>a ½ mile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Many Implements of husbandry are </a:t>
            </a:r>
            <a:r>
              <a:rPr lang="en-US" u="sng" dirty="0">
                <a:solidFill>
                  <a:schemeClr val="tx1"/>
                </a:solidFill>
              </a:rPr>
              <a:t>incidentally</a:t>
            </a:r>
            <a:r>
              <a:rPr lang="en-US" dirty="0">
                <a:solidFill>
                  <a:schemeClr val="tx1"/>
                </a:solidFill>
              </a:rPr>
              <a:t> used on roads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3" t="32484" r="15286" b="20338"/>
          <a:stretch/>
        </p:blipFill>
        <p:spPr>
          <a:xfrm>
            <a:off x="914400" y="5353320"/>
            <a:ext cx="4957763" cy="149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2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Legislative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SB 509 passed the State Senate with a bipartisan voice vote on Tuesday, March 11</a:t>
            </a:r>
          </a:p>
          <a:p>
            <a:pPr lvl="1"/>
            <a:r>
              <a:rPr lang="en-US" dirty="0" smtClean="0"/>
              <a:t>This included a comprehensive amendment</a:t>
            </a:r>
          </a:p>
          <a:p>
            <a:r>
              <a:rPr lang="en-US" dirty="0" smtClean="0"/>
              <a:t>Legislation must pass the Assembly </a:t>
            </a:r>
          </a:p>
          <a:p>
            <a:r>
              <a:rPr lang="en-US" dirty="0" smtClean="0"/>
              <a:t>Tentatively scheduled for a vote in the Assembly on Tuesday</a:t>
            </a:r>
          </a:p>
          <a:p>
            <a:r>
              <a:rPr lang="en-US" dirty="0" smtClean="0"/>
              <a:t>Will they be the same?</a:t>
            </a:r>
          </a:p>
          <a:p>
            <a:pPr lvl="1"/>
            <a:r>
              <a:rPr lang="en-US" dirty="0" smtClean="0"/>
              <a:t>Additional amendments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40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600200"/>
            <a:ext cx="8382000" cy="3505200"/>
          </a:xfrm>
        </p:spPr>
        <p:txBody>
          <a:bodyPr>
            <a:normAutofit fontScale="85000" lnSpcReduction="10000"/>
          </a:bodyPr>
          <a:lstStyle/>
          <a:p>
            <a:pPr marL="457200" lvl="2" indent="-457200" algn="l">
              <a:buFont typeface="Arial" pitchFamily="34" charset="0"/>
              <a:buChar char="•"/>
            </a:pPr>
            <a:r>
              <a:rPr lang="en-US" sz="2900" dirty="0" smtClean="0">
                <a:solidFill>
                  <a:schemeClr val="tx1"/>
                </a:solidFill>
              </a:rPr>
              <a:t>Recent </a:t>
            </a:r>
            <a:r>
              <a:rPr lang="en-US" sz="2900" dirty="0">
                <a:solidFill>
                  <a:schemeClr val="tx1"/>
                </a:solidFill>
              </a:rPr>
              <a:t>dairy farm video brought attention</a:t>
            </a:r>
          </a:p>
          <a:p>
            <a:pPr lvl="1" indent="-457200" algn="l">
              <a:buFont typeface="Arial" pitchFamily="34" charset="0"/>
              <a:buChar char="•"/>
            </a:pPr>
            <a:r>
              <a:rPr lang="en-US" sz="2900" dirty="0" err="1">
                <a:solidFill>
                  <a:schemeClr val="tx1"/>
                </a:solidFill>
              </a:rPr>
              <a:t>HSUS</a:t>
            </a:r>
            <a:r>
              <a:rPr lang="en-US" sz="2900" dirty="0">
                <a:solidFill>
                  <a:schemeClr val="tx1"/>
                </a:solidFill>
              </a:rPr>
              <a:t> sent letter to Wisconsin Farm Bureau asking us to support banning tail </a:t>
            </a:r>
            <a:r>
              <a:rPr lang="en-US" sz="2900" dirty="0" smtClean="0">
                <a:solidFill>
                  <a:schemeClr val="tx1"/>
                </a:solidFill>
              </a:rPr>
              <a:t>docking</a:t>
            </a:r>
          </a:p>
          <a:p>
            <a:pPr lvl="1" indent="-457200" algn="l">
              <a:buFont typeface="Arial" pitchFamily="34" charset="0"/>
              <a:buChar char="•"/>
            </a:pPr>
            <a:r>
              <a:rPr lang="en-US" sz="2900" dirty="0" smtClean="0">
                <a:solidFill>
                  <a:schemeClr val="tx1"/>
                </a:solidFill>
              </a:rPr>
              <a:t>New video from </a:t>
            </a:r>
            <a:r>
              <a:rPr lang="en-US" sz="2900" dirty="0" err="1" smtClean="0">
                <a:solidFill>
                  <a:schemeClr val="tx1"/>
                </a:solidFill>
              </a:rPr>
              <a:t>HSUS</a:t>
            </a:r>
            <a:r>
              <a:rPr lang="en-US" sz="2900" dirty="0" smtClean="0">
                <a:solidFill>
                  <a:schemeClr val="tx1"/>
                </a:solidFill>
              </a:rPr>
              <a:t> from a Kentucky pork farm regarding feeding piglet intestines to pigs for </a:t>
            </a:r>
            <a:r>
              <a:rPr lang="en-US" sz="2900" dirty="0" err="1" smtClean="0">
                <a:solidFill>
                  <a:schemeClr val="tx1"/>
                </a:solidFill>
              </a:rPr>
              <a:t>PEDv</a:t>
            </a:r>
            <a:r>
              <a:rPr lang="en-US" sz="2900" dirty="0">
                <a:solidFill>
                  <a:schemeClr val="tx1"/>
                </a:solidFill>
              </a:rPr>
              <a:t> </a:t>
            </a:r>
            <a:r>
              <a:rPr lang="en-US" sz="2900" dirty="0" smtClean="0">
                <a:solidFill>
                  <a:schemeClr val="tx1"/>
                </a:solidFill>
              </a:rPr>
              <a:t>prevention</a:t>
            </a:r>
            <a:endParaRPr lang="en-US" sz="2900" dirty="0">
              <a:solidFill>
                <a:schemeClr val="tx1"/>
              </a:solidFill>
            </a:endParaRPr>
          </a:p>
          <a:p>
            <a:pPr lvl="1" indent="-457200" algn="l">
              <a:buFont typeface="Arial" pitchFamily="34" charset="0"/>
              <a:buChar char="•"/>
            </a:pPr>
            <a:r>
              <a:rPr lang="en-US" sz="2900" dirty="0">
                <a:solidFill>
                  <a:schemeClr val="tx1"/>
                </a:solidFill>
              </a:rPr>
              <a:t>Farmers need to be proactive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900" dirty="0" smtClean="0">
                <a:solidFill>
                  <a:schemeClr val="tx1"/>
                </a:solidFill>
              </a:rPr>
              <a:t>Efforts </a:t>
            </a:r>
            <a:r>
              <a:rPr lang="en-US" sz="2900" dirty="0">
                <a:solidFill>
                  <a:schemeClr val="tx1"/>
                </a:solidFill>
              </a:rPr>
              <a:t>to increase enforcement against abuse of companion animals can unintentionally effect livestock farmers</a:t>
            </a:r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smtClean="0"/>
              <a:t>Animal Care Practices</a:t>
            </a:r>
            <a:endParaRPr lang="en-US" dirty="0"/>
          </a:p>
        </p:txBody>
      </p:sp>
      <p:pic>
        <p:nvPicPr>
          <p:cNvPr id="6147" name="Picture 3" descr="http://4.bp.blogspot.com/_fU7LdRkUMVM/TU07nmurBFI/AAAAAAAAD3w/KwZvcEw_nb8/s400/piglet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911783"/>
            <a:ext cx="4324927" cy="194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94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676401"/>
            <a:ext cx="8153400" cy="3048000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400" dirty="0" smtClean="0">
                <a:solidFill>
                  <a:schemeClr val="tx1"/>
                </a:solidFill>
              </a:rPr>
              <a:t>Farmers need to be proactive about </a:t>
            </a:r>
            <a:r>
              <a:rPr lang="en-US" sz="3400" dirty="0">
                <a:solidFill>
                  <a:schemeClr val="tx1"/>
                </a:solidFill>
              </a:rPr>
              <a:t>how you care for your animals and why high quality care for your livestock is a </a:t>
            </a:r>
            <a:r>
              <a:rPr lang="en-US" sz="3400" dirty="0" smtClean="0">
                <a:solidFill>
                  <a:schemeClr val="tx1"/>
                </a:solidFill>
              </a:rPr>
              <a:t>priority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1"/>
                </a:solidFill>
              </a:rPr>
              <a:t>Explain that animal husbandry practice should be a decision between you and your veterinarian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1"/>
                </a:solidFill>
              </a:rPr>
              <a:t>Wisconsin farmers do not tolerate animal abuse and that it should be reported in a timely manner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1"/>
                </a:solidFill>
              </a:rPr>
              <a:t>Good livestock management is vital to keep animals healthy and </a:t>
            </a:r>
            <a:r>
              <a:rPr lang="en-US" sz="3400" dirty="0" smtClean="0">
                <a:solidFill>
                  <a:schemeClr val="tx1"/>
                </a:solidFill>
              </a:rPr>
              <a:t>productive</a:t>
            </a:r>
            <a:endParaRPr lang="en-US" sz="3400" b="1" dirty="0">
              <a:solidFill>
                <a:schemeClr val="tx1"/>
              </a:solidFill>
            </a:endParaRPr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smtClean="0"/>
              <a:t>Animal Care Practices</a:t>
            </a:r>
            <a:endParaRPr lang="en-US" dirty="0"/>
          </a:p>
        </p:txBody>
      </p:sp>
      <p:pic>
        <p:nvPicPr>
          <p:cNvPr id="5" name="Picture 5" descr="cow-group-e1312395474945-1024x61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2"/>
          <a:stretch/>
        </p:blipFill>
        <p:spPr bwMode="auto">
          <a:xfrm>
            <a:off x="1731935" y="4724401"/>
            <a:ext cx="406515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45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05000"/>
            <a:ext cx="8077200" cy="3467100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Lake Beulah (East Troy, WI) decision by the State Supreme Court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High </a:t>
            </a:r>
            <a:r>
              <a:rPr lang="en-US" dirty="0">
                <a:solidFill>
                  <a:schemeClr val="tx1"/>
                </a:solidFill>
              </a:rPr>
              <a:t>Capacity Wells: A well individually, or collectively, that can pump &gt; 100,000 gallons/day (70 </a:t>
            </a:r>
            <a:r>
              <a:rPr lang="en-US" dirty="0" err="1">
                <a:solidFill>
                  <a:schemeClr val="tx1"/>
                </a:solidFill>
              </a:rPr>
              <a:t>gpm</a:t>
            </a:r>
            <a:r>
              <a:rPr lang="en-US" dirty="0">
                <a:solidFill>
                  <a:schemeClr val="tx1"/>
                </a:solidFill>
              </a:rPr>
              <a:t>) from a single property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DNR Approval for new, replacement or reconstructed High Capacity Wells is Required (approval = permit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DNR must conduct environmental </a:t>
            </a:r>
            <a:r>
              <a:rPr lang="en-US" dirty="0" smtClean="0">
                <a:solidFill>
                  <a:schemeClr val="tx1"/>
                </a:solidFill>
              </a:rPr>
              <a:t>review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concern this leaves for current wells,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reconstructed wells or replacement wells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latin typeface="Adobe Garamond Pro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Adobe Garamond Pro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smtClean="0"/>
              <a:t>High Capacity Wells</a:t>
            </a:r>
            <a:endParaRPr lang="en-US" dirty="0"/>
          </a:p>
        </p:txBody>
      </p:sp>
      <p:pic>
        <p:nvPicPr>
          <p:cNvPr id="7170" name="Picture 2" descr="Brewbrooks (CC-BY-SA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4" b="17535"/>
          <a:stretch/>
        </p:blipFill>
        <p:spPr bwMode="auto">
          <a:xfrm>
            <a:off x="2438400" y="5292437"/>
            <a:ext cx="3089632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37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603671"/>
            <a:ext cx="7239000" cy="3429000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Originally in the 2013-2015 budget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Currently, WI law prohibits foreign </a:t>
            </a:r>
            <a:r>
              <a:rPr lang="en-US" dirty="0">
                <a:solidFill>
                  <a:schemeClr val="tx1"/>
                </a:solidFill>
              </a:rPr>
              <a:t>ownership of ag </a:t>
            </a:r>
            <a:r>
              <a:rPr lang="en-US" dirty="0" smtClean="0">
                <a:solidFill>
                  <a:schemeClr val="tx1"/>
                </a:solidFill>
              </a:rPr>
              <a:t>land in excess of 640 acres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Provision was removed from the budget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Background on where it may have come from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Attorney General has been asked to issue an opinion if current law limiting foreign ownership of ag land to 640 or less is </a:t>
            </a:r>
            <a:r>
              <a:rPr lang="en-US" dirty="0" smtClean="0">
                <a:solidFill>
                  <a:schemeClr val="tx1"/>
                </a:solidFill>
              </a:rPr>
              <a:t>constitutional 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dirty="0" smtClean="0"/>
              <a:t>Foreign Land Ownership</a:t>
            </a:r>
            <a:endParaRPr lang="en-US" dirty="0"/>
          </a:p>
        </p:txBody>
      </p:sp>
      <p:pic>
        <p:nvPicPr>
          <p:cNvPr id="8194" name="Picture 2" descr="http://www.bshort.org/images/D70_new/Farm%20Park%20-%20Empty%20Field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4"/>
          <a:stretch/>
        </p:blipFill>
        <p:spPr bwMode="auto">
          <a:xfrm>
            <a:off x="1524000" y="5034980"/>
            <a:ext cx="4557486" cy="181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63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tickld.com/cdn_image_thing/66567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10" y="76200"/>
            <a:ext cx="5228790" cy="676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36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prwatch.org/files/images/gmo_tomatoe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761" y="4495800"/>
            <a:ext cx="307623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905000"/>
            <a:ext cx="4038600" cy="4557676"/>
          </a:xfrm>
        </p:spPr>
        <p:txBody>
          <a:bodyPr>
            <a:normAutofit fontScale="6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Food Labeling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States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Washington, Colorado, Utah,                                                           Maine, Connecticut, Minnesota,                                                 Rhode Island, Missouri, Oregon,                      Arizona, California, Florida,                                                     Illinois, </a:t>
            </a:r>
            <a:r>
              <a:rPr lang="en-US" dirty="0">
                <a:solidFill>
                  <a:schemeClr val="tx1"/>
                </a:solidFill>
              </a:rPr>
              <a:t>New </a:t>
            </a:r>
            <a:r>
              <a:rPr lang="en-US" dirty="0" smtClean="0">
                <a:solidFill>
                  <a:schemeClr val="tx1"/>
                </a:solidFill>
              </a:rPr>
              <a:t>Hampshire,                                                                            New York, Hawaii &amp; Vermont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Food companies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General Mills - Cheerios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Growing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Cross Contamination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Rejection by foreign countries 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China &amp; </a:t>
            </a:r>
            <a:r>
              <a:rPr lang="en-US" dirty="0" smtClean="0">
                <a:solidFill>
                  <a:schemeClr val="tx1"/>
                </a:solidFill>
              </a:rPr>
              <a:t>Corn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History of Genetically Modified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Genetic selection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Radiation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smtClean="0"/>
              <a:t>Genetically Modified Organisms</a:t>
            </a:r>
            <a:endParaRPr lang="en-US" dirty="0"/>
          </a:p>
        </p:txBody>
      </p:sp>
      <p:pic>
        <p:nvPicPr>
          <p:cNvPr id="9220" name="Picture 4" descr="http://www.inlander.com/imager/syringes-gas-masks-and-frankenfood-visuals-of-the-gmo-debate/b/original/2201637/1ca7/applelime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9" r="7294" b="12866"/>
          <a:stretch/>
        </p:blipFill>
        <p:spPr bwMode="auto">
          <a:xfrm>
            <a:off x="71582" y="1545403"/>
            <a:ext cx="1607127" cy="148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enetically-modified-chicke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45403"/>
            <a:ext cx="3962400" cy="220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79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://i2.cdn.turner.com/money/galleries/2008/fsb/0804/gallery.forbidden_foods.fsb/images/raw_milk.c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38237"/>
            <a:ext cx="1374449" cy="183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1295400"/>
            <a:ext cx="6400800" cy="38862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SB </a:t>
            </a:r>
            <a:r>
              <a:rPr lang="en-US" dirty="0">
                <a:solidFill>
                  <a:schemeClr val="tx1"/>
                </a:solidFill>
              </a:rPr>
              <a:t>236 and AB 287 would legalize the sale of raw milk directly to </a:t>
            </a:r>
            <a:r>
              <a:rPr lang="en-US" dirty="0" smtClean="0">
                <a:solidFill>
                  <a:schemeClr val="tx1"/>
                </a:solidFill>
              </a:rPr>
              <a:t>consumers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Court case </a:t>
            </a:r>
            <a:r>
              <a:rPr lang="en-US" smtClean="0">
                <a:solidFill>
                  <a:schemeClr val="tx1"/>
                </a:solidFill>
              </a:rPr>
              <a:t>in Sauk </a:t>
            </a:r>
            <a:r>
              <a:rPr lang="en-US" dirty="0" smtClean="0">
                <a:solidFill>
                  <a:schemeClr val="tx1"/>
                </a:solidFill>
              </a:rPr>
              <a:t>County, WI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Vernon Hershberger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Current law does allow for “incidental sales”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dirty="0" smtClean="0"/>
              <a:t>Raw Milk</a:t>
            </a:r>
            <a:endParaRPr lang="en-US" dirty="0"/>
          </a:p>
        </p:txBody>
      </p:sp>
      <p:pic>
        <p:nvPicPr>
          <p:cNvPr id="10242" name="Picture 2" descr="http://www.wisconsinwatch.org/wp-content/uploads/2011/06/RAW_MILK_Milk_Bottles-1024x682.jpg">
            <a:hlinkClick r:id="rId4" tooltip="Raw milk - Milk bottles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6909"/>
            <a:ext cx="275253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foodsafetynews.com/files/2012/10/406x250Raw-Milk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7" r="12062"/>
          <a:stretch/>
        </p:blipFill>
        <p:spPr bwMode="auto">
          <a:xfrm>
            <a:off x="4648200" y="5085833"/>
            <a:ext cx="1724319" cy="179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95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24000"/>
            <a:ext cx="7010400" cy="37338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$488 Billion over 5 years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80% </a:t>
            </a:r>
            <a:r>
              <a:rPr lang="en-US" dirty="0">
                <a:solidFill>
                  <a:schemeClr val="tx1"/>
                </a:solidFill>
              </a:rPr>
              <a:t>is Supplemental Nutrition Assistance Program (SNAP)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Cuts – not all they’re cracked up to be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$8 Billion from </a:t>
            </a:r>
            <a:r>
              <a:rPr lang="en-US" dirty="0" smtClean="0">
                <a:solidFill>
                  <a:schemeClr val="tx1"/>
                </a:solidFill>
              </a:rPr>
              <a:t>SNAP (10 </a:t>
            </a:r>
            <a:r>
              <a:rPr lang="en-US" dirty="0" err="1" smtClean="0">
                <a:solidFill>
                  <a:schemeClr val="tx1"/>
                </a:solidFill>
              </a:rPr>
              <a:t>yrs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$15 Billion from </a:t>
            </a:r>
            <a:r>
              <a:rPr lang="en-US" dirty="0" smtClean="0">
                <a:solidFill>
                  <a:schemeClr val="tx1"/>
                </a:solidFill>
              </a:rPr>
              <a:t>Agriculture (10 </a:t>
            </a:r>
            <a:r>
              <a:rPr lang="en-US" dirty="0" err="1" smtClean="0">
                <a:solidFill>
                  <a:schemeClr val="tx1"/>
                </a:solidFill>
              </a:rPr>
              <a:t>yrs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smtClean="0"/>
              <a:t>2014 Farm Bill</a:t>
            </a:r>
            <a:endParaRPr lang="en-US" dirty="0"/>
          </a:p>
        </p:txBody>
      </p:sp>
      <p:pic>
        <p:nvPicPr>
          <p:cNvPr id="5" name="Picture 5" descr="G:\Cruzer\WFU\Outside Meeting Notes and Presentations\Short Course\farm-bill-20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" y="4996288"/>
            <a:ext cx="3501571" cy="186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01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dirty="0" smtClean="0"/>
              <a:t>Agricultural Policy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590800"/>
            <a:ext cx="6400800" cy="308610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Public Outcry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Mercy for Animals Video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Raw Milk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Organizational Priorities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High Capacity Wells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Implements of Husbandry</a:t>
            </a:r>
          </a:p>
          <a:p>
            <a:pPr lvl="1" algn="l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447800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Where </a:t>
            </a:r>
            <a:r>
              <a:rPr lang="en-US" sz="3600" dirty="0" smtClean="0"/>
              <a:t>Does it </a:t>
            </a:r>
            <a:r>
              <a:rPr lang="en-US" sz="3600" dirty="0"/>
              <a:t>Come From?</a:t>
            </a:r>
          </a:p>
        </p:txBody>
      </p:sp>
    </p:spTree>
    <p:extLst>
      <p:ext uri="{BB962C8B-B14F-4D97-AF65-F5344CB8AC3E}">
        <p14:creationId xmlns:p14="http://schemas.microsoft.com/office/powerpoint/2010/main" val="396303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dirty="0" smtClean="0"/>
              <a:t>2014 Farm Bill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788" y="1295400"/>
            <a:ext cx="9305788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828800"/>
            <a:ext cx="7162800" cy="419100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Eliminates Direct Payments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Repeals or consolidates almost 100 programs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Significant dairy reform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Strengthens crop insurance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Price Loss Coverage (PLC)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Ag Risk Coverage (ARC)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Stacked Income Protection Plan (</a:t>
            </a:r>
            <a:r>
              <a:rPr lang="en-US" dirty="0" err="1">
                <a:solidFill>
                  <a:schemeClr val="tx1"/>
                </a:solidFill>
              </a:rPr>
              <a:t>STAX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Supplemental Coverage Option (</a:t>
            </a:r>
            <a:r>
              <a:rPr lang="en-US" dirty="0" err="1">
                <a:solidFill>
                  <a:schemeClr val="tx1"/>
                </a:solidFill>
              </a:rPr>
              <a:t>SCO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smtClean="0"/>
              <a:t>2014 Farm Bill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28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447800"/>
            <a:ext cx="7086600" cy="434340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Livestock Disaster Assistance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Livestock Indemnity Program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Livestock Forage Disaster Program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Payment Limits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Eligibility rules tightened (</a:t>
            </a:r>
            <a:r>
              <a:rPr lang="en-US" dirty="0" err="1">
                <a:solidFill>
                  <a:schemeClr val="tx1"/>
                </a:solidFill>
              </a:rPr>
              <a:t>AGI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Research &amp; Specialty Crop Research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Cherry, Potato &amp; Cranberry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Organic research, certification &amp; data collection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smtClean="0"/>
              <a:t>2014 Farm Bill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57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7543800" cy="4191000"/>
          </a:xfrm>
        </p:spPr>
        <p:txBody>
          <a:bodyPr>
            <a:normAutofit fontScale="85000" lnSpcReduction="20000"/>
          </a:bodyPr>
          <a:lstStyle/>
          <a:p>
            <a:pPr marL="342900" lvl="1" indent="-342900" algn="l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Addresses </a:t>
            </a:r>
            <a:r>
              <a:rPr lang="en-US" sz="3600" dirty="0">
                <a:solidFill>
                  <a:schemeClr val="tx1"/>
                </a:solidFill>
              </a:rPr>
              <a:t>our deteriorating locks &amp; dams and harbors</a:t>
            </a:r>
          </a:p>
          <a:p>
            <a:pPr marL="342900" lvl="1" indent="-342900" algn="l">
              <a:buFont typeface="Arial" panose="020B0604020202020204" pitchFamily="34" charset="0"/>
              <a:buChar char="•"/>
            </a:pPr>
            <a:r>
              <a:rPr lang="en-US" sz="3600" u="sng" dirty="0" smtClean="0">
                <a:solidFill>
                  <a:schemeClr val="tx1"/>
                </a:solidFill>
              </a:rPr>
              <a:t>Importance</a:t>
            </a:r>
            <a:r>
              <a:rPr lang="en-US" sz="3600" dirty="0">
                <a:solidFill>
                  <a:schemeClr val="tx1"/>
                </a:solidFill>
              </a:rPr>
              <a:t>: Farmers need a consistent transportation mechanism for inputs and outputs for their farming operations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Our infrastructure of waterways and ports are funded through two different trust funds: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/>
                </a:solidFill>
              </a:rPr>
              <a:t>Inland Waterways Trust Fund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/>
                </a:solidFill>
              </a:rPr>
              <a:t>Harbor Maintenance Trust Fund </a:t>
            </a:r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458200" cy="1470025"/>
          </a:xfrm>
        </p:spPr>
        <p:txBody>
          <a:bodyPr/>
          <a:lstStyle/>
          <a:p>
            <a:r>
              <a:rPr lang="en-US" dirty="0" smtClean="0"/>
              <a:t>Water Resources Development 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01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7543800" cy="4191000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Our lock and dam system was designed to last 50 years, but is approaching 80-years-old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U.S. lock and dam system is severely outdated and in need of repair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Agriculture relies on the waterways system in order to economically transport agricultural inputs and outputs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It is crucial for farmers to have access to this major transportation thoroughfare and to </a:t>
            </a:r>
            <a:r>
              <a:rPr lang="en-US" dirty="0" smtClean="0">
                <a:solidFill>
                  <a:schemeClr val="tx1"/>
                </a:solidFill>
              </a:rPr>
              <a:t>  ensure </a:t>
            </a:r>
            <a:r>
              <a:rPr lang="en-US" dirty="0">
                <a:solidFill>
                  <a:schemeClr val="tx1"/>
                </a:solidFill>
              </a:rPr>
              <a:t>that it is modernized to be more </a:t>
            </a:r>
            <a:r>
              <a:rPr lang="en-US" dirty="0" smtClean="0">
                <a:solidFill>
                  <a:schemeClr val="tx1"/>
                </a:solidFill>
              </a:rPr>
              <a:t>   efficient </a:t>
            </a:r>
            <a:r>
              <a:rPr lang="en-US" dirty="0">
                <a:solidFill>
                  <a:schemeClr val="tx1"/>
                </a:solidFill>
              </a:rPr>
              <a:t>and reliable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81000" y="76200"/>
            <a:ext cx="8305800" cy="1470025"/>
          </a:xfrm>
        </p:spPr>
        <p:txBody>
          <a:bodyPr/>
          <a:lstStyle/>
          <a:p>
            <a:r>
              <a:rPr lang="en-US" dirty="0" smtClean="0"/>
              <a:t>Water Resources Development 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96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600200"/>
            <a:ext cx="7467600" cy="396240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Senate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Comprehensive Package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House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Smaller pieces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Administrative delays in current H2A program led to: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Arrival of labor 22 days after needed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Loss of $320 million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dirty="0" smtClean="0"/>
              <a:t>Immigration Reform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53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7391400" cy="4876800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Senate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Blue Card Program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For experienced farm workers already in the country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Provides an option to work towards green card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Guest Worker Visa Program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Replaces current H2A program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Allows entrance to non-experienced farm labor through a 3 year visa as an agricultural worker</a:t>
            </a:r>
          </a:p>
          <a:p>
            <a:pPr marL="1714500" lvl="3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They can be hired on a contract or at-will basis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Labor Cap</a:t>
            </a:r>
          </a:p>
          <a:p>
            <a:pPr marL="1714500" lvl="3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Annual limit of just over 12,000 </a:t>
            </a:r>
            <a:r>
              <a:rPr lang="en-US" dirty="0" smtClean="0">
                <a:solidFill>
                  <a:schemeClr val="tx1"/>
                </a:solidFill>
              </a:rPr>
              <a:t>                                        for </a:t>
            </a:r>
            <a:r>
              <a:rPr lang="en-US" dirty="0">
                <a:solidFill>
                  <a:schemeClr val="tx1"/>
                </a:solidFill>
              </a:rPr>
              <a:t>3 years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dirty="0" smtClean="0"/>
              <a:t>Immigration Reform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4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828800"/>
            <a:ext cx="7467600" cy="396240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House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Border Security &amp; Interior Enforcement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Entry-Exit Visa Tracking System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Employment Verification and Workplace Enforcement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Reforms to the Legal Immigration System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Youth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Currently Individuals Living Outside </a:t>
            </a:r>
            <a:r>
              <a:rPr lang="en-US" dirty="0" smtClean="0">
                <a:solidFill>
                  <a:schemeClr val="tx1"/>
                </a:solidFill>
              </a:rPr>
              <a:t>                 the </a:t>
            </a:r>
            <a:r>
              <a:rPr lang="en-US" dirty="0">
                <a:solidFill>
                  <a:schemeClr val="tx1"/>
                </a:solidFill>
              </a:rPr>
              <a:t>Rule of Law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dirty="0" smtClean="0"/>
              <a:t>Immigration Reform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4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-25400"/>
            <a:ext cx="8839200" cy="1470025"/>
          </a:xfrm>
        </p:spPr>
        <p:txBody>
          <a:bodyPr/>
          <a:lstStyle/>
          <a:p>
            <a:r>
              <a:rPr lang="en-US" dirty="0" smtClean="0"/>
              <a:t>Who Do You Contact?</a:t>
            </a:r>
            <a:endParaRPr lang="en-US" dirty="0"/>
          </a:p>
        </p:txBody>
      </p:sp>
      <p:pic>
        <p:nvPicPr>
          <p:cNvPr id="5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50403"/>
            <a:ext cx="9144000" cy="561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Wisconsin’s United States Senators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2484438" y="1196975"/>
            <a:ext cx="6324600" cy="452596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dirty="0" smtClean="0"/>
              <a:t>Senator Ron Johnson </a:t>
            </a:r>
            <a:endParaRPr lang="en-US" dirty="0"/>
          </a:p>
          <a:p>
            <a:pPr eaLnBrk="1" hangingPunct="1">
              <a:buFont typeface="Arial" charset="0"/>
              <a:buNone/>
              <a:defRPr/>
            </a:pPr>
            <a:r>
              <a:rPr lang="en-US" dirty="0" smtClean="0"/>
              <a:t>202-224-5323</a:t>
            </a:r>
          </a:p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dirty="0" smtClean="0"/>
              <a:t>Senator Tammy Baldwin </a:t>
            </a:r>
            <a:endParaRPr lang="en-US" dirty="0"/>
          </a:p>
          <a:p>
            <a:pPr eaLnBrk="1" hangingPunct="1">
              <a:buFont typeface="Arial" charset="0"/>
              <a:buNone/>
              <a:defRPr/>
            </a:pPr>
            <a:r>
              <a:rPr lang="en-US" dirty="0" smtClean="0"/>
              <a:t>202-224-5653</a:t>
            </a:r>
          </a:p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</p:txBody>
      </p:sp>
      <p:pic>
        <p:nvPicPr>
          <p:cNvPr id="8196" name="Picture 2" descr="G:\WFU\Emerging Leaders\Tammy Baldw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789363"/>
            <a:ext cx="17414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Ron Johnson, official portrait, 112th Congres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" r="10757"/>
          <a:stretch>
            <a:fillRect/>
          </a:stretch>
        </p:blipFill>
        <p:spPr bwMode="auto">
          <a:xfrm>
            <a:off x="611188" y="1196975"/>
            <a:ext cx="174148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34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We “Up Against”?</a:t>
            </a:r>
            <a:endParaRPr lang="en-US" dirty="0"/>
          </a:p>
        </p:txBody>
      </p:sp>
      <p:sp>
        <p:nvSpPr>
          <p:cNvPr id="4" name="AutoShape 4" descr="data:image/jpeg;base64,/9j/4AAQSkZJRgABAQAAAQABAAD/2wCEAAkGBxQSEhUUExMVFBUXGBgXFxgXFBoYFxgcFBQWFhQcFxgYHCggGBwlHBQUITEiJSkrLi4uFyAzODMsNygtLisBCgoKDg0OGxAQGiwkICQsLCwsLCwsLCwsLCwsLCwsLCwsLCwsLCwsLCwsLCwsLCwsLCwsLCwsLCwsLCwsLCwsLP/AABEIAL4BCgMBIgACEQEDEQH/xAAcAAACAwEBAQEAAAAAAAAAAAAEBQIDBgcBAAj/xAA9EAABAgQEBAMGBQMDBAMAAAABAhEAAyExBBJBUQUiYXEGgZETMqGxwfAUQtHh8VJicgczghUjU5IksrP/xAAZAQADAQEBAAAAAAAAAAAAAAABAgMABAX/xAAjEQADAQADAQEAAgMBAQAAAAAAAQIRAyExEkEiMhNRgXEE/9oADAMBAAIRAxEAPwDiYMXInEQRO4ctNxEJWCWqyTChInEneKit4Yo4JNP5YPwHhhaiM9BA1IwpwuBXM91JMNcHwWeFBktHQODcISlIAEPJXDk7RKuVDKRBwrDqCRmhmmXDZGDAsI8OEiejYAS0xYUwUqQ0RKI5OT0vHhUEvGc8SS5hCkiWCkDlIIeoObM5s21Y09oScdVRkqQxvQqfukEQ/C8BaOaYfNKmpJSco2VlSojXMxCTWopUxsZOPkrZZTlJ5SFJoauK0fVrMYBxEwEBCSliXqlxqxf3gNHD2asEcL4NMxamJYBQChlBpdgWfa+5jqqk+ySRoZPHZawlG4AAXdVASz+8wUmFvF8cU+6a20LhrhVjWheog7HeEkoSko5lJlgJBPKFKPMrd76gM2wjEYziC0zCFIluP7TUs2YZlOb32gJBYxm41w6uVwXKQx5UgsG1qDWK8RPzvnQmqQsL/rRR1JGtuZF7+a+XjMyh7RGSlFSzQEMxCVEhiOot0oxKlezSnMCUkmSocpCkc/sykDkJFCOxAISTFkibYqlZkKEtQBCVpUNiiYoMoEGxsRDLDTwmcmh5iCiptmByqGuvrA2JRnUED3EpYMKhKucEn/Ev/wAREZeFWo5wFAIBUWHMHfm7Ml36RsMMuNLQhSlZCpJblVragN/6j0aLcKo5GBDKKll68oysXuKlhT8ovC3GBU4SyXQksS9TlzVpqfmWhnOmBAyjlzpQyEl6FRABU5c8pV5a2LaAO4bjw+UmpAYHqG025YnjJ49mpRoogsHuBuRYV0qwPSEcqYPaE5QkAqSkGjhgHc6Uoe29CFqIqu4cgPVhQFRNEAGoerm1IOAKZONUFDMSVEtVVOjJFfJ29Y0GJMxaAAQE3JJr+vwjLSDMmHkSop/MUA7vWYr3vMgdBGk4etSRUpezOin7xmgg+Hw/8/ptBC8GIIb/AB8iI8D9PWAsAALwcfJkCC5ggdcExNKAIrmERArgeZMjYYvSIuyiBZS4tzwTBc7hoOkRw/D0p0EP0yxHowyY4ftlsF8rCp2ghGDG0MJcpIiM7EpTA+mHCySgJFaRViOKpTCXiPEiaJhMvCTVF3PaB9Gw2uF4oFWMNZCwqMNg0KF6GNFw6arWH1PwGDSemKDFs1TxTHLfpWfD4peM74lwxbMkAkXdklhWhjRiEXHZnKTsDpDcemowUrihSs1fpMYtWrOoGz7x1bwtISjDBQDFYza0fZ7DpHHE4X20/IAwU4Ztwat3aO3yU5JKRslIbUlgw+946ln0l/0ReNgc/Ef9xtdO9P1EYbj3DZSp7krNcwSjLqxBUSCSKsW9Y1CpK5i3dgTUmzB2AbzV2EYTxNxgjGKEslICUJBFFEAAjmAcVL5Q3vVeKJNsF5hZjJBlgFEqTKBDcwBBZ2o5W9bN+YwAvEJKMwUGcZ/ZLdJCVOCEzOZCk6Kql9rQBNxWZZYArUplKUyZaXP5gzL3JIboamBMTi1IUSV5yCwKVlu5TSnSkUSJNjfBTZYKysvLUCQS7EUATSpN05biGOCxc3MUJSywo00OZglyLJPtAW0AI7ZGViVgOGDtYAC72FN6tDLAcQUpQJUQpS+bRwvIFB/yjKlQ6ZtI2G02vihAKJICRmNAbAs21Qa6eloy/CpZVMzLBSkGYFLI3lywyaUIl/8A6R0WZhEzZSSQ5dSktcKAKkkN5eiYxPFOMJ5lJSEiUVpDBkJ9oaKIHvrrY2OXYwZ7AyeBynmGbMqoCRzB7cyqjqyTXVqQbgZaFEhqn83PmLUNZkpunKEjpGf4XjZin9lKUqhWeQEsmq1F0FxuTDrhGPKlVmKlnemUgDUFIYVuHFYfsA1RwxIdRJURbMcxAAtt6ekCYE51uxAagIIIj3G8TVLUAopUFUDu9/6rAW1Jh1wjDJCfacwCvyguAf7TsdoLAUo4ao2P1hbxDNKvGsHEJZ19WjK+KOJIIYGsK5QUxd+PiK8c8LDikxBWLTCBD14qKlYgwEcYmInGpggD04kxL8UYVnGiPPx4gmOjoxYif4uFErCHVRglMkCPPZcNViX1iv2BVH0ltIYy2F4GB0ow/DRtByMIkRbJWDFWOlqagjYDSK8ImJS1hMZ2bjJwUzNBEhSrkwUjGgRNzRMiAcGukFGZHPyPstC6LBFWL4OJqCWd7czPEU4gC7xHFYxRDAs1h5w/FyRHdP8A4a+Oq6SM9g+BpkzC4SSVBmqz0ubn9I3GLS6coHT4N8j/ABGVkKPtUE2Kh8FfGNPiF1U12HoSX+vpD/8Ay39W6YeafmUhLjZ1SlLKI5SAaAsAQ/a/pqYyH/Qs8+ZOX7rhj+ZSmACUgeVmNWF3GznBEsW8hcuagbBzVRreAcSlSlMMstIBdQpkA94FZ92lTV99THecr8OdcX4aqUpeYZASShyCT0LUBN30DaqAjPYPPLzKcpzJUj/LOMpHYvGu8Q8WkzD7KUEzAKupymYpzbWjqy2d1WzQHgMNLbMQhN2ABUq1syjQVctbUiHTZNoW4HDKQjmBS+7V0++0GcIwAM4BnSaepY9jruGrePZqVlyrRJLs9BYMb0s141Hh7BEKIyVBICizXoyg+V6U6jeiNjGk8NzwpCku9lj/AJZi/qq2wEZX/UWSmWZaRlHtppUQwAZCAz7nMp3jX+HZTYggpKc6TTKQAxcDbX0jNeLsIpUyYMUHA/22qA5IHUAKYdX9LSuhWYDg/EFysSFslbEgpmFWTLYhQSoEhqNY0vGl4PJ9qjEKByJJBSz5UkqJOUKfQgV0aFisGHKTNOTdISrMBUspsz3vWkNuEroES0kS0v7zVLMe+vrBQuDfhksJCc2e3NmOYHuCL00aNjwrGyyAjKCOkYtGJQgZU0GlPnvF8uapLEEAGxEKHDUcf8KS54KkPLXdwaHuI5hxbg0yUspWCCNdCNwY6fwTioU6VKLgtXpSKvGmDC5BWBzIqD01irlVOokqc1jORqwKoicCqHaogTHN9F8EpwKo8/AmG6oiY2mwVfgDH3/TzDSPoOmwfHiKzYQZg5Mxd4cYXhCRpBQxCJasikKSWccpKT5iOJ0kWSbKMLgMoc3j6bMqwvBOIWVjlgfBYFTuS8BNMzTX4H8Pw28OUyQzGKcJKYRbiMUlAcxm0vTJNi7GcNB0gCbgCBDNfFk1HodIFXjwoHtEq5oX6UXFT/AGWrLaL5YB18o8wmH1J3/UVj6cyTm+944qpt6zsmUukfTWoPukTUgedQIGmTHLg9fvaKJc8BY3f/7a/CFwfAyYgJMvoXpuC/x5vWHMoA13/kN6mAMbMSEA62Hc3PzgrBGg+fYD784pFOfCdT9I8nSEoTm2ck/4gkfT0jI41MybJPsgC7crPnKiW6BykbsHeNdxTDGbL9mHZdFaMlnVXR3bziWHwKZSeUAAUTRgAEhIYdgT5nrHfHN/Hs5Kjs5Nj/DqlTPZpKnSOb+h3JUR/aCopcO2UlqQBNwUxKgVOog1X+VbMCLFWYNcD5Zo6pxBMtAOZL6kkZirUUtswP7xjE8VEybMzJW/uhBEsu3/AI2lZqHqzg1pFo5fpkqjAbBpSEgTAtNXUkpqClyTmuXcUTsHeDeC45IUuoKnueX3ix0o3NQUZhpF5yKBTkUg0bmS7kHLlAQG7uYyPHuCqlqUpJV7O6srKSlyzulhfURVLWJ4dX4FxS4zBStwkgcpsxuWDdWpBXHMCnEkF6NW7nU1cABiKRzjwNwxS1GaJqiA6EOVMH95QCiz6ADcmOsYRISAGFA29BFU8A10cx4vwnMo+zkrUBQlbt/axQkldrdYqGF9n/U5YkZVMDrdIBH7xpOPhE2blSsoKXKQCpBIN1JakxPwG4hJjcHPlJJRNmkCpKZigw3UHLD1HWHEAVrq7knqGbygqQvlNTv0+EU4XFzvzlKzpmQHI/zAD+bw4wrKS+VJ3TkS48wAFegMAx9wHHJ/Mq+ukP8Aj2ICcKslXKU37xkphCVcpShzRkpHxAePvF+OUMDlfmUpLdgQT8ovxUlL/wDCNztJiVU5O8VmaneMqccqPPxyo5fk6NNSZw3iJmp3jL/jVR4cYqN8m005np3iP4hO8Zn8WqPPxSoOG0/Q0uYInO5k0LG4IjGo4yYvTxlUcDlldNLK4goUWAert84NR7JbOn/1LH1tGURjs9D6gsRBsgrFAvKNyL/H6mBn+y0vfDQHAD8kwjounxELsZw+aK5CRuC4+EXYaZoZhV2JA+AAHrBJxYQKTAO5J+MS5OKWUm2jLT5mXp5fOLcNNN40KsSmb7wSp+x+MBT8AkVRTpcRxXDk6JvQGXOUFMCwOmh/SJYlSipIIcNX6HrHk5OXy+7RRiVhTF2I8iPWEQxJY9m9aaA/FjCuRjQqalxQFgRZieU+sHTCprZxoR+/31gFCRLmpUKBVK7k+6odXvvFksF0ecaWRKGzgeppFnCMSGYk+fSJSZiVoYsQzh9wf59IWcPxKTMIYuCW2YkgfIwWjLzDXKm6xTOmnT+TuY+lBwNy3xiSkg+f8R0xBzUxBxJdzc/bnqYyuK4JMUrNmIFXYsG2Ye99iN1O4fmVanba330ERxmCyJBHxt32AFIok5f8RHj9MXK4fUUAAYVpVmJUzPDCXwFS0kHlSf6bmwuegEWYycHqntQvTWt/KM7x7xFNQpQQtQppUAAgk/Ro64T/AFkaa/EayVhJGCS6lhI0BL1N2hXjvGRmhUuSwNL2V/arYKGYOLFowU3iK5yipZK1Xc2YgA3pdILbPHslicrhJs6XHUU7tHQlhFts2kriOdAzj2kkmoWSJkpZsDMHMkv7swPZlPeGOEkKDc6jbKogBaSfyzQmj7KTyl3rURksHNmImjMCczIUnfMxDg69Ojx0LhGFYAnZmOoex7K/WMAXYrhudmASbsKBT3p+VT7UMViUUpI+6Rp5mHBb6/fl6RMcLSu4NdXY1t96GNpjk2NxJXMIsoGhtm6F6ZtjrrWsMJMszEEKY6dvLSOhI8EYRSnMsl3uo/mav31hF4j4KnCrBDezUwS5JUkgVzHVOx0tBz9Mcm4vgyhRDfD7eFhEdSn4ZE5JSoeoqIx3GfDypZcOodoBjOx5F8zDFN6RSYxjyPo+j6MY6WhEES0RVLghEcTKl0pI+6w4wctJFySNqU9YUIg/BYvIenRh9+kKx5eMapSf/GojUqXb77xE5rgIR1LKP1+ED47FKQnMlIV3zKbsHb5RnZviWYlQzCjtZvUgO/SveJ7p0zLfZt8JLzFyH6i3oIJmpaFGC4hmSFBi+o/b94MRj81/pHFy9sedRXjEghoRDEGWvLMGaWTeykdQdR0h1MmA6ecLOI4YGumuo+/SIrp6iyfXZdLXlIAYgmigL9CzP97RGZhMxqAQXKepBf5s0LErXIIUQVyjcapaoNqs14bYfE51gAZkTHJNmWlspHUuX7HeOhL6WE30VYea8gpJoCp2uzkq/jeDMFgwZIWL2tuf3gScnIheoU1diSx+UPfDsp5ZRZL/AEr9DD8a2sYtvJ0IkJJQevwFmj7DoUTSnfWK8XjU4eW8wgBzU0tc12+ojP4rxh7NKFiVMRLmEhExQyJWUpKnDgqIpeg6x2Phbw5/8mGvTICRX1hPx3iyEkoerXu2zdYF4dxtcyYJeIQZWdstWJzDMHCgDUOQekMeLcDQAEpDuXJ17dzBfE+NgVqzH4WSqYorK1FI3OZ/JSaCMhxfKuYcwZVRlD+zDWzAlypi7Pr2frWEwKUgpoTsBroCRcxzDxJOJnmXJyBKL5UJNXOYlRGmwetzF4z0nb/BXheAqmEZVZgNRp0bSNjwnw/7MEkZiBc36RLw1Jyh1HM+tA/fY3jVyUOHLEQyoRyYvhWCWZueYMoJISCOW7HS4p2eNrhNHZ6k6O4ZQHZhSAsDLSVlVq0FCNUvelgYcypHZzQmjn9YLoXC7DSHHTXzv8RDCQj1/X9xHmHl/feJoYg1DHQsHfqWBDiF+uw4XooxPnuHNfjAHiTBCdJUmu4AZyU1Ar1hg+tvjceW0QxtZWYXAe7WvXs8XihGjmU3h8yS3tEFOnT1gHELYHUR01ATNRlWnMk6EenbuI574u4UvCrpzS1e6duh+kK1vaCmYrxHLlqS4LHaMoqNXxnDZkFQbtGVWIyMyEfR9H0EB02XBKIGRBCI4ioQiLUxSiLkwoRngl5hlMLOKcLUTykN2i6UpjGgwYBS+utbdolfXZfivOhXw3hykIAVQj+nXY7CL9bV+/vSGpIA+2isyARUCOOr1nQgFIP9IbT+SYslyfaUISOlvkYmZD06k2MXYbC5ebMQ3ZvjGl95hn4AysJ7JWRVUHQlwH66CK04D2SjlIYkH0ue4ZxFfFfFGHCvZrmS8wOiqju0FSlEgKBzJplarxdcT9E+wzEYMKlpLDmAzDrcH4k+cMMKjLYX+OkU4BbpANG+hENpUmnx/WOri419aQu3mGN/1NkH8PJV+UTkJXWmUnXupKBHMOP8Pne3MxCVLQtykjTMlm6CO6cfwKZ0hcmYHSvptUHvSMnwjwXOQMqcaQjQezBI7KJ+kd+pHP8ALYt4cpavwcopR7QBJOV82VCarWok5i+Qbc7BmaOhcTxDqAuwrAfBPDMvDkqBK1n3lK5lFrVs1TQMA5g5eFLufNzHPzW76KQlIs4skoklv9xXkz6Ut5Rz6VwxiQztqwrmNY6PxcpIIKfi3x0hRh8CFsdD5j1LPG5FixAl69YJhOFkN3hxOTyEWvBsmV/HkAYT8dnmVUWuaF27u0T+sGzQrhWHGVIBBbbqK11rD/DSgLgdGo2nzhbwEFcpJKcriiSxYEOk0o5FfONHh06/dR92hpeiUU+yIHTtY+nTSIJSdH9K1q7UPrB6002+BH2YCnp3BAG5AD6PqaHzpvDtYBHssE93rUMSXIDAP8BFxFGNj03NIHlmwdtAPdoP7Q6mbci42j1qhwTtQGo1ADkefZ4aKA0C4GSUEpuxpWraPEPEWAE/DzEHKXBIckAEWJI2g9YrUsAfXaPCrX78xoBFV0xD8/Y45HCg4qH7UjK4sBzltHU/H2B9nOK8qzLXVS1EKBJ1p7vYxyzHJSFnLaNmGBI+j0iPIxjpiIIRAqDBEsxxsqFIi5MDoMXphQhMgtUw2w+NDANCVMPPD/CjNOYjlHxhLn6Q01hXjMekULiLcLiCocpDaUc/C0XeLuHJCCqlAzv9I54Jy6pTmy1uK/flHE+PG0dk1qOijF5RzMGq5t3jLeK/EilZZMolIW+ZdjkBAOXqom+gG5os4cDMWEzFMnVO/eo9TGl8ScBE+WhUopC5YZOqS7OCfIW1A87cCma/kJybnRynG8VKEzJCJaEylLC8pQlSyAxSFTikTClwKAjWNZ4O44ZExEmY5lzWMt7oVXlrod6wrxfDJhIEzCzSsGhQMyT/AMhbztGu8M+GlFX4jEJAUlOWVLHMJYOpOqtKWrd49G6nDliKTNhhWcZa/wAfv8IfYZQYb9v084R8OwPskjY37uWf0EMZGJCXOu3ntpr6RGa+WUqUxjNkJmJax9fu8SwmEQAHAJ1gJOLNSAlyz81aC0XYTFAkpdzcgdbR0zSrslUuQ6ZLS1A3x+cZri/EvZkvTYn6AVh0ZlXIO1fkBGe8Qh5jhgWDnIVHyJpBpYuia7fYkn8UmTFABBI3y5vQe6O8MMLnUtINmJLmvSmkJ8QnMazlHo6fl7QRHD4lSFe8bNzoUkeSqg+sc7bZVYjS4Sc5VmNiwHRvswt8QYpKEZlFvy11KqD4wh45xpcsOjMDr+ZI77ecY3iniEziUzCcu4qnoSg2P9yVJPQws8e+hdYdi8IIyyQkl2LOamtRewDAARrJB0/XXf8AeMp4UxIVIkqTaZLSQa7dQ+99o1OHmUpQXvvu/XeG4/RKCFClG+fyvaAZ6Cz8oAuaJZ6AZmJJdresHgXf1H2zwPNUA9tvyg7d3rXvHRS6JoVzJf8AUo+boRcCw5lXFO9Y+lGrCz1ZkAvcBIqTpzHQ1i6YogkkhOre7etFF1EU23gSbWwcXYkISQ4ItzkMTTe4iJRBsxWZDgFwCQ9G6038xtFRWyXs/V//AG6DpA0lLNlJAFkpHJUhJdyHykpSCGPvRYqeCmpFK8tQe28dM9om+jP+K5kv2axMGZBSpRdg7PYv22j8+Tg5JZo7J/qHJmrClAEygE51UYklki76WjkeLRlJrFLa6SFQCY8iSo8aJhOjoMXoMDJi9BjjKhcswdg8KuYWSHhdLMbjwmyZY61gGLeF+FwGMwv0jUSMOlKWAYRWlUXyoyMCY7AJWC6Qe7/SMTxHw6lKiqX6N8jHQZkA4lGsJfGmPNtHLsRgglTggHs/qP3hrh+KmiQ1KGrimgAoD8o1PFeAomJzKIT1jJTeAJQTlU41YAFXQlrRzviouuWX6MsDNTMIOSj30UXblGof9of4eanlDBtBp66+TmM7JVkTto5qT9BSnb0jyXMXmzOQO7epNfl0hplr0FNPw1eMmAU0+MI8RjUyVgKUOfmA3y/zFpWzEqqdCrzPnA2NmSykpWkLBBejh9k+sW9Fl4fDiYoXDOzu+usF8Dx/+4tRDk6WpQNGXXwyVLQooC0vYPQkilPrB3hrATAke0NR61u/W8dcRiF5LTXRqZuNNzZtW+EIsTPzEk5h1B+YMXYuaPdBdoXrW1oTkv8AESlFeJCj/TMHor9oBVh8oJQSNxYjuLEQSqYAXcvt+hinEYhLOSxGo0600iQ4ixk1X5GQRo/Kroku6FdmHyOWxyJc3MQMih72UUSXYlaQPde6kAEap3f8dOdJblb3wLMbEdDR+40sn4PhPaFSwSVIFG1pq96U6gxSXiA1p1P/AE+V/wDAQhTH2SiklPMCHzjK16KbeNthZz73a1czcwFwovU6COZ/6ZYgIXNkN/uBSzsFJAdIHUE70DaR0PhzgUYaMAwDabs1epVCJ5RqWDhP83e3W2m1oHxOjqYb5hr1YkaaxILcav6nvlFBrc6iPp6qbV3A1ADhj3jrntEGArH5hZrlwzsS6yCSXpTraB56WsFINsyWHZ1LrqYJmE0Ub0Lh1NcpcktvpSsUTGTbe5D1ZySoskGpFNjtEqXYyBUSg1A4BKSRmWWVuokJzPrWqidI8KwRZrCwAYjQ75tQNaRNUxzQOAQAys5JJ5SnRLO9d70j1azYkGliSSCXU7eXxFYpxv8AAUc98bTFBTPys7OWcmpYxzDiCw53je+PVn2iwkuQwoX+O8c3xKCDWK8n9hV4Ux60REThAnQUxcgxQmLUmOQoEoMPeD8QyAJJ1pGfQYIQYATquAnZkiGCVRj/AAzxMFASTURqJS3EbwzPsXjAi7kmBTjErpY6PAnF1c7dBC+YaF4suNOSTtqgviuIKmS9E/OE00gHfrH0ueS4NxUdohiLHc1fYXp1iqWLBfXoBiseUEUzElgBetPKvn20lJ4klZYVAo9k0d8uyBlVzasW1ML1ozAnyuzDVjpRkj/J4Hws0JWxbKlIUrQB29kkDQMnMR/agH3axvjX4VmmagTQbd9mFvU/D1ilbO7doU/jyAGBOYuSK6skejmCpeJCgPlqHiPnhXQszA9nPXp/EWLxxIYFhAc4RDrtB/yMGIvEy8UuXiYD37mPXc/CFCCYiU5qT5QHjU5WYfev1hqk63rFeLk5hGMY/iQJJH9JoNxavr6GI8Fk5cyQRlVo+hpe7ivpDHi2EyuX6etDCaUsIGYDm09f59YefAoccOmHD4mXNCywW+W9HZbnRx8464lPOwLJPM9aD5B7escj4Hgwp1TA50S9ANHG8dC8N8RE6QlmSuWfZkK0F0fQeRgV/sFPTWS5j6tQWqA9Pd8ieyYk6tmbQkDWjs+jecDS1OxZ97s46kVeCZc64YuKNdqPeOnitEKQOo1ej/lclZBOwsP0eBphymr0trsmiKioUPNUGYhWjcuwJZtaAddTC/EHLc5SQ5dk2oeVPMq41+Ual2ZEJinp6OsD3DzEhOjabkRTNQqm2ajgJHMHTlAqmx17iPDiC1AwGXMopSgGtWBDmjAd4rJyspiSCxKAal6ZlqqrvskWgwZnP/GeDHt1EMMyQqga7v37iOd8SQkKNY6d4xR/3P8AjdmepdjrHN+JcPLk6RS/7CrwSkR9FpkmPvYGFCb4RNJisRYkRylC1Ji9CoHTFqIBhhgMUZagoRr8BxxLBzGHRBOHQVEAawA6bDGYnOsnSBcROgZKCjlJjxYcx1pYsOd+6VrPNnqwFdj0itOKKgSQzn9/0g6cOVhAagCG84LCgGbLrl3L+RIH1+EJsaeVRZs5c+ZLegRGgxEv3Tt9Qowpx+Czhj0rs2b9YAwz8PzQUNR0sPIJDfWDZ/D0rNKHcdPnGBm8SXhFJWzhagCmylBKWpsM0brgHFBPQ+VSTchQIZ9nvYxDkj9KywHFqXLqoOncfUaaxPD4pK003Pwh6tAUGPV/T+fWM7xLgykErw7BveQagtV07GJYMHe0DfCICAOE44TFZCClQ94KDHzGlxD4ZRtaNhgT2Zam7xPJ+8MJIEEJw4N4GG0zHEcAVBhUQll4II94VjoSuHJUNQTCninAJgDpGYdD9IKZjLcFnvMmDZiPlDHwnjcmKKVLOWanIHNAp3Se+Zx5wowuAmyp6lqBykM7Nrs8TxJMuZm0U1dUkWbziqSfROm+mdfwigGA7aXAqaglnau5g1KSWsRoxvtbt8YznAeI+1lpmpIdYAVsFCi3bQFywNXEaCXMDfQ0YADS5o194PE/w1EMUzc9rHmLbad4XzQ1eZi5OVLUIyqZR1Zx/wA4PmKZ2PareRFxAGIdVKPrQqUXo5dhRnHkdo6KXQiBVK5g4CyS5NZhFQFUAAHbZIgWbML8zZqUcqLooWSKB6eSVRbiCD7xqLguQgl0nIhNGDPctl6wIpeUDMGDi5EsP7iqB1E1Ar/cXhZXZmIPF9DLYluYdNGpYU+9sVxNYL7CN14olvJdqy6lujpVe+7xzziOJcbD5xTkXYJfQuYE2iWUbRUDE4mMapIiaRHgEWARzDnoEWpiAixIgGLEwx4X7z7CF6YMwU3KYaP7IFeDTEOAFE1iKZkB4qaVFIjyUpvKOkivBoVUgSdMZRHQEfX6RdLVC3iQImIUDa43GsYwbcRRMRSkWS1aeUerDht4AxmON4dDIUsDMFHKfMK+gjYcMWlSErTZQcdjX6xncTgipSgshSQGTRiBcv56wHwnErwqsrhUtRAy1dJUWBSdL1EJc/SHl4zegxMD79L+kL8PicyX0/SDZM23l8axzeFcAMfwtznSAJgsdSC5IpcQtUuYTlqCGBc2H1jXAOPvtA+O4eFh7KAoezkuLEUjAAJWHmCxCgADX3ju2ghlKmB2Jt0+fWBOHzDY3by6wzSAbgXPyb6wGEvl9P3giVNeloECMoFXq1ezxben3uflCsxVxXhSZoLBlix37xgsfhCHBH6x0L2hQAbk5fswl47hQJjt7wzeesMqwDWme8GTlSpi5T8qudNBykUXegcEV3Eb/DYkACqR50PNRizqq5J6RgZmFCFhabpL/r8I1WHxRChmNSBlIDqciruaAJcBodUvrQfPWDqYtw4se2wOvQwJNUT71RUu5O2VqgbGuzxH2tHb3gDdyAqoAfoQLRWpRUmnxr6C0d6WyRfTBZgd3oDcFdBnDMWDk5gKf2m7wGtTp5WaoDJZsyS7LUaF/RzBmLTRQ1SD0d3cP3T8TAWJll3oCHY1Jrm1NqpPZ4WV2Zi/iS80qY7B0qJezKQ76uHJqOscq4m4aOl8cmZsOsp5XQpt9U1IsaC0YPF4Xkc1inL4hZ/RCJ8e/iYqmy6xX7KIjn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20650" y="-1143000"/>
            <a:ext cx="3333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Two young kittens being cared for in the Kitten Nursery of Peninsula Humane Society &amp; SP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1647824"/>
            <a:ext cx="3333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mall dog in a Virginia puppy mi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343400"/>
            <a:ext cx="44608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hsus.typepad.com/.a/6a00d83452e09d69e2019aff4d5ab3970d-800wi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95449"/>
            <a:ext cx="25717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81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8" descr="File:Tom Petri, official Congressional photo portrait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-18265" b="-10426"/>
          <a:stretch>
            <a:fillRect/>
          </a:stretch>
        </p:blipFill>
        <p:spPr bwMode="auto">
          <a:xfrm>
            <a:off x="4356100" y="2713038"/>
            <a:ext cx="11938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Wisconsin’s Members of the House of Representatives</a:t>
            </a:r>
          </a:p>
        </p:txBody>
      </p:sp>
      <p:sp>
        <p:nvSpPr>
          <p:cNvPr id="9220" name="Content Placeholder 4"/>
          <p:cNvSpPr>
            <a:spLocks noGrp="1"/>
          </p:cNvSpPr>
          <p:nvPr>
            <p:ph sz="half" idx="1"/>
          </p:nvPr>
        </p:nvSpPr>
        <p:spPr>
          <a:xfrm>
            <a:off x="1217613" y="1700213"/>
            <a:ext cx="4038600" cy="4525962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en-US" sz="2400" smtClean="0"/>
              <a:t>District 1: Paul Ryan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sz="2400" smtClean="0"/>
              <a:t> 202-225-3031</a:t>
            </a:r>
          </a:p>
          <a:p>
            <a:pPr eaLnBrk="1" hangingPunct="1">
              <a:buFont typeface="Arial" pitchFamily="34" charset="0"/>
              <a:buNone/>
            </a:pPr>
            <a:endParaRPr lang="en-US" altLang="en-US" sz="2400" smtClean="0"/>
          </a:p>
          <a:p>
            <a:pPr eaLnBrk="1" hangingPunct="1">
              <a:buFont typeface="Arial" pitchFamily="34" charset="0"/>
              <a:buNone/>
            </a:pPr>
            <a:r>
              <a:rPr lang="en-US" altLang="en-US" sz="2400" smtClean="0"/>
              <a:t>District 2: Mark Pocan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sz="2400" smtClean="0"/>
              <a:t> 202-225-2906</a:t>
            </a:r>
          </a:p>
          <a:p>
            <a:pPr eaLnBrk="1" hangingPunct="1">
              <a:buFont typeface="Arial" pitchFamily="34" charset="0"/>
              <a:buNone/>
            </a:pPr>
            <a:endParaRPr lang="en-US" altLang="en-US" sz="2400" smtClean="0"/>
          </a:p>
          <a:p>
            <a:pPr eaLnBrk="1" hangingPunct="1">
              <a:buFont typeface="Arial" pitchFamily="34" charset="0"/>
              <a:buNone/>
            </a:pPr>
            <a:r>
              <a:rPr lang="en-US" altLang="en-US" sz="2400" smtClean="0"/>
              <a:t>District 3: Ron Kind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sz="2400" smtClean="0"/>
              <a:t>202-225-5506</a:t>
            </a:r>
          </a:p>
          <a:p>
            <a:pPr eaLnBrk="1" hangingPunct="1">
              <a:buFont typeface="Arial" pitchFamily="34" charset="0"/>
              <a:buNone/>
            </a:pPr>
            <a:endParaRPr lang="en-US" altLang="en-US" sz="2400" smtClean="0"/>
          </a:p>
          <a:p>
            <a:pPr eaLnBrk="1" hangingPunct="1">
              <a:buFont typeface="Arial" pitchFamily="34" charset="0"/>
              <a:buNone/>
            </a:pPr>
            <a:r>
              <a:rPr lang="en-US" altLang="en-US" sz="2400" smtClean="0"/>
              <a:t>District 4: Gwen Moore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sz="2400" smtClean="0"/>
              <a:t>202-225-4572</a:t>
            </a:r>
          </a:p>
        </p:txBody>
      </p:sp>
      <p:sp>
        <p:nvSpPr>
          <p:cNvPr id="9221" name="Content Placeholder 2"/>
          <p:cNvSpPr>
            <a:spLocks noGrp="1"/>
          </p:cNvSpPr>
          <p:nvPr>
            <p:ph sz="half" idx="2"/>
          </p:nvPr>
        </p:nvSpPr>
        <p:spPr>
          <a:xfrm>
            <a:off x="5364163" y="1700213"/>
            <a:ext cx="4495800" cy="4525962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en-US" sz="2400" dirty="0" smtClean="0"/>
              <a:t>District 5: Jim Sensenbrenner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sz="2400" dirty="0" smtClean="0"/>
              <a:t>202-225-5101</a:t>
            </a:r>
          </a:p>
          <a:p>
            <a:pPr eaLnBrk="1" hangingPunct="1">
              <a:buFont typeface="Arial" pitchFamily="34" charset="0"/>
              <a:buNone/>
            </a:pPr>
            <a:endParaRPr lang="en-US" altLang="en-US" sz="2400" dirty="0" smtClean="0"/>
          </a:p>
          <a:p>
            <a:pPr eaLnBrk="1" hangingPunct="1">
              <a:buFont typeface="Arial" pitchFamily="34" charset="0"/>
              <a:buNone/>
            </a:pPr>
            <a:r>
              <a:rPr lang="en-US" altLang="en-US" sz="2400" dirty="0" smtClean="0"/>
              <a:t>District 6: Tom Petri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sz="2400" dirty="0" smtClean="0"/>
              <a:t> 202-225-2476</a:t>
            </a:r>
          </a:p>
          <a:p>
            <a:pPr eaLnBrk="1" hangingPunct="1">
              <a:buFont typeface="Arial" pitchFamily="34" charset="0"/>
              <a:buNone/>
            </a:pPr>
            <a:endParaRPr lang="en-US" altLang="en-US" sz="2400" dirty="0" smtClean="0"/>
          </a:p>
          <a:p>
            <a:pPr eaLnBrk="1" hangingPunct="1">
              <a:buFont typeface="Arial" pitchFamily="34" charset="0"/>
              <a:buNone/>
            </a:pPr>
            <a:r>
              <a:rPr lang="en-US" altLang="en-US" sz="2400" dirty="0" smtClean="0"/>
              <a:t>District 7: Sean Duffy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sz="2400" dirty="0" smtClean="0"/>
              <a:t>202-225-3365</a:t>
            </a:r>
          </a:p>
          <a:p>
            <a:pPr eaLnBrk="1" hangingPunct="1">
              <a:buFont typeface="Arial" pitchFamily="34" charset="0"/>
              <a:buNone/>
            </a:pPr>
            <a:endParaRPr lang="en-US" altLang="en-US" sz="2400" dirty="0" smtClean="0"/>
          </a:p>
          <a:p>
            <a:pPr eaLnBrk="1" hangingPunct="1">
              <a:buFont typeface="Arial" pitchFamily="34" charset="0"/>
              <a:buNone/>
            </a:pPr>
            <a:r>
              <a:rPr lang="en-US" altLang="en-US" sz="2400" dirty="0" smtClean="0"/>
              <a:t>District 8: Reid </a:t>
            </a:r>
            <a:r>
              <a:rPr lang="en-US" altLang="en-US" sz="2400" dirty="0" err="1" smtClean="0"/>
              <a:t>Ribble</a:t>
            </a:r>
            <a:r>
              <a:rPr lang="en-US" altLang="en-US" sz="2400" dirty="0" smtClean="0"/>
              <a:t>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sz="2400" dirty="0" smtClean="0"/>
              <a:t>202-225-5665</a:t>
            </a:r>
          </a:p>
          <a:p>
            <a:endParaRPr lang="en-US" altLang="en-US" dirty="0" smtClean="0"/>
          </a:p>
        </p:txBody>
      </p:sp>
      <p:pic>
        <p:nvPicPr>
          <p:cNvPr id="9222" name="Picture 12" descr="U.S. Congressman Paul Ryan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/>
          <a:stretch>
            <a:fillRect/>
          </a:stretch>
        </p:blipFill>
        <p:spPr bwMode="auto">
          <a:xfrm>
            <a:off x="125413" y="1509713"/>
            <a:ext cx="1074737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4" descr="https://scontent-b-ord.xx.fbcdn.net/hphotos-prn1/t1/551317_10150653405352955_1959994193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5758"/>
          <a:stretch>
            <a:fillRect/>
          </a:stretch>
        </p:blipFill>
        <p:spPr bwMode="auto">
          <a:xfrm>
            <a:off x="125413" y="3989388"/>
            <a:ext cx="1092200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6" descr="Congressman Mark Poc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" t="21570" b="3583"/>
          <a:stretch>
            <a:fillRect/>
          </a:stretch>
        </p:blipFill>
        <p:spPr bwMode="auto">
          <a:xfrm>
            <a:off x="125413" y="2749550"/>
            <a:ext cx="1084262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8" descr="http://gwenmoore.house.gov/images/user_images/GSM_Official_Headsho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1"/>
          <a:stretch>
            <a:fillRect/>
          </a:stretch>
        </p:blipFill>
        <p:spPr bwMode="auto">
          <a:xfrm>
            <a:off x="125413" y="5229225"/>
            <a:ext cx="10922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20" descr="official photo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3" b="4485"/>
          <a:stretch>
            <a:fillRect/>
          </a:stretch>
        </p:blipFill>
        <p:spPr bwMode="auto">
          <a:xfrm>
            <a:off x="4356100" y="1503363"/>
            <a:ext cx="995363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30" descr="http://petri.house.gov/sites/petri.house.gov/files/images/large_PetriPortraitSmall_0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0188" y="-26008013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32" descr="http://petri.house.gov/sites/petri.house.gov/files/images/large_PetriPortraitSmall_0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2588" y="-25855613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34" descr="Sean Duffy, Official Portrait, 112th Congress.jp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3" b="12177"/>
          <a:stretch>
            <a:fillRect/>
          </a:stretch>
        </p:blipFill>
        <p:spPr bwMode="auto">
          <a:xfrm>
            <a:off x="4356100" y="4000500"/>
            <a:ext cx="100647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36" descr="http://ribble.house.gov/sites/ribble.house.gov/files/images/Ribble%20Large%20High%20Res%20Picture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" t="12350" r="5135" b="12523"/>
          <a:stretch>
            <a:fillRect/>
          </a:stretch>
        </p:blipFill>
        <p:spPr bwMode="auto">
          <a:xfrm>
            <a:off x="4356100" y="5229225"/>
            <a:ext cx="995363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74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74613"/>
            <a:ext cx="5156200" cy="678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96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1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8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8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447" y="0"/>
            <a:ext cx="9525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19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10058400" cy="804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53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www.infographicslibrary.com/wp-content/uploads/politics/2011/11/how-does-a-bill-become-a-law-politics-infographic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5575"/>
            <a:ext cx="8785225" cy="671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57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12" y="0"/>
            <a:ext cx="9154212" cy="732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09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36"/>
            <a:ext cx="9163050" cy="733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6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8194" name="Picture 2" descr="Question Mark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647" y="-1404938"/>
            <a:ext cx="2857500" cy="28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Question Mark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647" y="-1252538"/>
            <a:ext cx="2857500" cy="28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Question Mark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647" y="-1252538"/>
            <a:ext cx="2857500" cy="28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fc04.deviantart.net/fs71/f/2011/278/3/1/question_makrs_cutie_mark_by_rildraw-d4byewl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66800"/>
            <a:ext cx="538162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92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We “Up Against”?</a:t>
            </a:r>
            <a:endParaRPr lang="en-US" dirty="0"/>
          </a:p>
        </p:txBody>
      </p:sp>
      <p:pic>
        <p:nvPicPr>
          <p:cNvPr id="2050" name="Picture 2" descr="http://www.wired.com/images_blogs/wiredscience/2013/05/CALIF_DOWNERS_01_27627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30" y="1905000"/>
            <a:ext cx="628650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SUS logo.sv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19200"/>
            <a:ext cx="238125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data:image/jpeg;base64,/9j/4AAQSkZJRgABAQAAAQABAAD/2wCEAAkGBxISEBUUEhIWFhIVFxsYFRcYGRcXGxgVHxgWGhodHxYaKCggGhonHRgXIjEiJSkrLy4uHB8zODMsNygtLisBCgoKDg0OGhAQGjclHCQwLCstNC0vLCwsLy8sLCwsLDQsLDQ3LC0sLCwsLCwsLCwsLCwsLCwsLCwsLCwsLCwsLP/AABEIAIYBWQMBEQACEQEDEQH/xAAcAAEAAwEBAQEBAAAAAAAAAAAABQYHBAMBAgj/xABLEAABAwICBAcLCgQEBwEAAAABAAIDBBEFEgYHITETQVFhcYGSFhciMlJUY3KRobEUIzQ1QnOywcLRM2KCgxVEorMkQ1OTw9LhNv/EABoBAQEAAwEBAAAAAAAAAAAAAAABAwQFAgb/xAA0EQACAQICBwYGAgMBAQAAAAAAAQIDEQSRBRQVITFSYRIzQVFxgRMiMjShscHRQvDx4SP/2gAMAwEAAhEDEQA/ANM1g43JR0LpocvCBzGjMLja4A7OhAQOrTTmWtkkhqcnCAB0ZaMtxucLco2FQhoapSlay9MXUEcbYcpnkNxmFw2MbyRznYOvkQDVjpNPXRTOnLczHgDKMvglt/jdQF1VBzYnMWQSPb4zWOcOkNJCAx7B9P8AF6qTgoGxPkyl1sgGwWvtJ51CE5/iOkfm8fsZ/wCyAuWiE1a+nJrmBs2c2DbAZLC24nnVKTiApWtDSSooYIX05aHPkLXZm5tmUn4hQFbwTG8erIeFgMBZctuWtabjfsKEOaXWHidFPwdbCw7iW2yEt5WuBIO48qA1fCsQZUQsmjN2SNDm/wD3nVKdaA4sYxWKlhdNM7Kxu/lJ4gBxk8iAziLTrEq+RzcOpmtjabF7/Ct6xNmg8wuoQ/dR3SR+FeN/8reDPuNkBZ9X+MVdTDIayLg3skyDwHMvsBOw854lSlqQGS6Yaa4nQVjonGN0fjRnJbNGTy33jaCoQ0rAMWZV00c8fivF7eS7c4HnBuFSlF0408qIq1tJRBrpBZr7jNeR1rNHQN/SoQ0DC2yiFgncHTZfDLRYZuOw5OJUp1IAgCAIDItLNYFdBiE1PDweVj2tYCy52tYd9+UqEOr/ABfSTzVvZj/90BNaI1+MvqQ2tgayDI67gGDw9mUbHE8qFLyqDyqahsbHPe4NY0EuJ3ABAZjiGsipqajgMLgzHie4XJA3uy7A1vO4+xQh9qu6SNpkux9tuRoY49nZfqQDRTWoXyiGujawk5RK24Adus9h8XpB6uNLi5qIKpT6gKFrR0pqaHgPk5aOEzZszc261vioCHwrFtIKqBs0PAGN17bGgmxtuPQhDij1k4hSVHB10LTYjO0NyODeVpBId+aXBrdDVsmiZLGbskaHNPK0i4+KpT3QGfa7JbYc0eVM0exr3fkoyMzWshfhddDKy5GSOZn8zXNGYe3MEB/QNNXxvgEzXDgnMz5uRtr3PQqUwfHZJMSfWV20QwBoYOYusxvTa7j0qELfqJf83VjkdGfaH/siCNTVKcWN/RZ/un/gKAwPVzjcNHWiackR8G5twC43OW2wdChDU++nhvlyf9tyXFy2YXiDKiFk0ZJY8XbcWNuhUp1IDM9ef0an++P+25RkZ+9VOOU0OHBktREx/CPOVz2g22cRRAqutbHYa2qhZTfOcG0tzNBOZ7j4o5bWHtQGqaC4U+lw+GKTxw0lw5C5xdbqvZUpPoDF9duKudVR09/AjjDyOV7i7b1Ae8qMjNL0Hw1tPQQMaBtYHOPK5wuSedUpOoAgCAqusTRkV1IQ0fPx3dEeU8behw2dNkBlehGmj8PZPE5pIc1xjadmWcC20cQPH0KELhqn0ZcScQqBeSQkxX5DfM/pO0Dm6UQRpypQgCAIAgP5605kDcancdwmYT0BkZUIau3WNhth/wAR/pd+ypSbwLHqesY59O/O1psTYjba/GgJNAZnruxJzKeKBps2Vxc/nDbWHRcg9SjIzu1N4Y2Og4a3hzOdc8eVpLQOjYT1ogi/KlMW104MyKojnYAOHBD+d7bbekg+5RkZoGrLEHTYZCXm7mAx35Q02HusqUtKAyfXr/lf6/0qMjJrVxj9JFhsLJaiJjxmu1z2gjwjxFAUPWTizK+vY2lBkytEYLQfDdcnZyjbvQGy6KYc6moqeF/jxxtDvWtcjovcKlJVAZlr1k/4WnbyzF3sjcP1KMjPbWLo9w+FQysHzlNG0jlMeRuYe4HqQFCotL5RhbqBoJe94awj/pu3t6S7YOlAaFi2ACi0emhFs4jzyHleXNzft1IUidRLvpYv/wBI2/7iIiNYVKcWN/RZ/un/AICgMN1T0Uc2IBkrGvZwTzlcLi4y2NlCGz9y1D5rD2AqUk6anZGwMY0NY0WDRsAHQgPVAZnrz+jU/wB8f9tyjIyF0Q0IgrcJfJlPyq7xG65tcWygt3W4utAROrHGW0dfknaAJPmy5wF45L2G3iF9hQG+KlCAxPXXhzm1rJvsSxht+RzS649hBUZGaNq7xhtTh8RB8ONojkHGHNFvYRYhUpZkAQBAEB/PWnMLRjMzQ0ZTKy44toYT7blQh/QMDAGtAFgAAAOIWVKeiAIAgCAID+etOGB2Nzgi4M0YI5iyNQhsDdBMOsP+FZ71SkthGDQUrS2CMRtcbkDjO5Ad6AzLXfh7nQQzAeDG4tdzB24+0W61GRnTqZxhj6Q01xwkTiQOMscb36iSEQRoipTG9duKsfNDA0guiBc+3EXWsOmwuoyMv+rrDHU+GwseLPcC9wPEXHNb2EKlLKgMn16/5X+v9KjIzkwfQWGqwYTRsPystc4Oudpa47Mu7aBZAcGqLG2U9YYZWtAm8FryBdsg3NvxA7R0gIgjclShAUPWjotU1/ycU+S0fCZ8xttdweW3sd7lCFzpKe0LI3gGzA1w4j4IB6lSmf6L6tDTYgZ3ua6GNxMLdpN/s34tgUIXLS3Dn1NDPDHbPIyzb7Be4O9UpVtWGidTQPmM4ZaRrcuV19oLv3UBoCoObE4S+CVjfGdG5o6S0gIDHcI1fYtTScJA+Nkli3MHA7Da+8cwUITf+E6Rect7Tf2QFu0Lpq6OJ4r5A+Qvuwgg2ZlGzYBx3VKWJAUzWdo3PXQwsgy3ZIXOzG2zKR8SowdmrzBJaOiEM2XPnc7wTcWNrbVQVzWBq4NTKailLRI7+JGdgcfKDuI8qhCU0DhxaMiKtDOAY0hriQ6S4sGi43i19pVKXZARmkGBw1kDoZhdp3Eb2u4iDyoDMmaAYnQzF9DO1wPPkJHI5puCoQkZWaRyjKTHGNxcCwH27UBbNBcEmpKdzaiThJXyOe51y7eALXPQqUsaAIDJ9KNAKyfEpKiMR8G6Rjhd1jYBoOzqKhDVmDYOhUp+kAQBAEAQGTaR6AVk2JyVDOD4J0rHC7rGwawHZ/SVCGsNGxUp9QBAeFdSMmjdHI0OY8Wc08YQGUYlqwqqebhcPn3G7ATke3mzbnBSxLHbwWkb28GTG3iL7sB9o/ZAdmimrJsUonrJOGlBzBu3KH78xJ2vKA0VUoQFE1n6K1FfwHAZfm82bMbb8tvgoCd0HwqSloYoZbZ2XvY3G1xO9UFM051ZvlmdPRloc85nxk5fC43NdxXO2yliFi0Fbijbsrwzg2ssx1wZHOuLXI2EWvt6FSlvQBAEAQBAEAQBAEAQBAEAQBAEAQBAEAQBAEAQBAEAQBAEAQBAEAQBAEAQBAEAQBAEAQBAEAQBAEBD49pHDSFglzeHe2UX3Wv8Qtijhp1r9nwNXEYunQt2/Eiu+FR+k7Kz7OrGttbD9ch3wqP0nZTZ1YbWw/XId8Kj9J2U2dWG1sP1yHfCo/SdlNnVhtbD9ch3wqP0nZTZ1YbWw/XId8Kj9J2U2dWG1sP1yHfCo/SdlNnVhtbD9ch3wqP0nZTZ1YbWw/XId8Kj9J2U2dWG1sP1yHfCo/SdlNnVhtbD9ch3wqP0nZTZ1YbWw/XId8Kj9J2U2dWG1sP1yP3Fp9SOcGjhLuIA8HjJso9H1UrljpWg3ZXyLDiFY2GJ8r75WC5ttNlqU4OclFcWb1WoqcHOXBFb74VH6Tsrc2dWNDa2H65DvhUfpOymzqw2th+uQ74VH6Tsps6sNrYfrkO+FR+k7KbOrDa2H65DvhUfpOymzqw2th+uQ74VH6Tsps6sNrYfrkO+FR+k7KbOrDa2H65DvhUfpOymzqw2th+uQ74VH6Tsps6sNrYfrkO+FR+k7KbOrDa2H65DvhUfpOymzqw2th+uQ74VH6Tsps6sNrYfrkO+FR+k7KbOrDa2H65FgwjE2VMQljvkJIFxY7CQdnUtSrSlTl2ZcTeo1o1oduPAh8W01p6eZ8L2vzMtewBG1ody862KWBqVIKa4M1K2kqVKbhK90cnfFpPJk9g/dZNm1ehi2vQ8mO+LSeTJ7B+6bNq9Bteh5Md8Wk8mT2D902bV6Da9DyY74tJ5MnsH7ps2r0G16HUd8Wk8mTsj902bV6Da9DqfO+LSeTJ2R+6bNq9Bteh1PvfFpPJk7I/dNm1eg2vQ6jvi0nkyewfumzavQbXodR3xaTyZPYP3TZtXoNr0Oo74tJ5MnsH7ps2r0G16Hkx3xaTyZPYP3TZtXoNr0PJjvi0nkyewfumzavQbXoeTO/BNL4KqXgo2vDrF20ACwtz86xVsHOlHtSM+H0hSrz7Eb3LCtQ3jOdbPj0/RJ8WLr6L4S9v5OBpvjD3/AIKAuscIIAgCAKA/UUbnGzQXHkAJPsCjaW9ljFydki3aNaDST5jUCSFotl2AFx232HaLbOLjWhiMfGFlCzOrhNFyqXdW8V4E/TaJ4fDEW1EjHOJPhueGG3FYX2WWrLF4icrwW7ytc3o4DC0oWqtX872PtLhmEth4J00Djt8MvYH79hzA7wpKri3PtJP0s7FhRwKp9hyT63Vyg6QYV8nlyteJI3bWPaQQW89uMca6tCr8SN2rPxOHiqHwZ2TuvBkasxrBUHRh38aP12/iC8VPofoZKPeR9UbJpj9AqPuz+S+dwnfR9T63Hfbz9DE19IfHFz0Y0IbVQNldPYOJ8FoBIsbWJO49S52JxzpT7CidjCaMjWpqblkT51fUTBd8kthvLnsaPwhau0a0nZJZG7sjDxV5N5r+jikwHBh/mR1TNKyLEYzl/BieF0fz/k536N4S7xa7KeeSO3vA+K9rE4pcaf4ZjeCwL4VfyjwdoNE/+BXRP5jl/SSvWvTj9cGjxsunLu6qZF1+hVZELiPhG8sZzf6d/sCzwx1GXjb1NarozEQ32uuhATQuYbPaWnkcCD7CtpST3o0ZRcXZqx+F6PIQBAEAQGv6ufq+P1n/AI3L57H9+/b9H1mi/to+/wCzP9PfrGfpZ/tsXWwPcR9/2zhaT+5l7fpEAto0AgCAuuiuiNNVxB5qHkjx2NDWlp6Te457Lm4nGVKUuz2fQ7OD0fRrw7XbfVLwLPDoDQt3se71nn9NlpPSFZ+NvY6MdFYZcU37/wDBVaP4XCPnGxs9d5HxKRxGJn9N37CeEwVJfMkvVkLWPwMfZv6nCf8AxbMFjX/7Y1Kj0cvDK5FVAwZ3imoZ6u38V1njri42ZrTWj5cG1/vW5F1FBSH+DVHoljLf9Tb/AAWeNSqvqhkzWlRw7+ipmiHkbYkXBtxjaCthbzTas7HxCBAWvVn9P/tv/StHSPc+6Opoj7j2ZrS4J9QZzra8en6JPixdfRfCXt/JwNN8Ye/8FAXWOEEAQHrTUz5HBsbC5x3BouV4lJRV5Ox7hCU3aKuy74RoAA3hKyTI0bS1pAsP5nnYOpc2rpC77NJXOzQ0Sku1Xdl/vFntV6XUlICyhha4jZntZvt8Zy8wwdWr81aR7qaQoUF2aEff/eJVMS0nq5z4czgPJb4I9y3qeFpU+COZVx1erxlluIgrZNO59YwuIABJO4DaT1KNpb2VJt2R9lic0kOaWuG8EEH2FE01dFlFxdmj8qnkIDow7+NH67fxBeKn0P0MlHvI+qNk0x+gVH3Z/JfO4Tvo+p9bjvt5+hia+lPjid0W0lko37BmicfDZ+Y5CtTE4WNZdTeweNlh5ecXxRescjjxWlHyeYZ2nMGk2223OG8dK5lFywtT51uO1iFDHUf/AJS3rf8A9MyxDDpYHZZY3MPONh6DuK7UKkJq8Xc+cq0alJ2mrHKshiPiAkaLHKmE/NzPHNckewrDOhTnxibFPFVqf0yZOxabueMtXBHM3ltldb4fBarwKjvpyaZux0m5K1aCkj909HhM778LJBfexxAF+Z5BUlPF01aykWNLA1XftOPT/wBI7FqLD23EFRISN2ZgLT/ULfBZqVTEP64owVqWFV1Cbv6EAto0AqAgNf1c/V8frP8AxuXz2P79+36PrNF/bR9/2Z/p79Yz9LP9ti62B7iPv+2cLSf3Mvb9IgFtmgEBOYDorUVRuG5IuORwsOrylq18XTpcd78jdw2Aq13dKy82W+PF6HC4zFETNKfHIIN3c7twHMFz3Rr4qXaluR1liMNgo9iHzS8SsYtptVz3AcImeSzYetx2n3LdpYGlDirvqc2tpOvU4Oy6FckeXG7iSTvJNz7VuJJKyOe227s+KkCAICWdo5UCl+U5RwW/fty3te3Jda+s0/ifDvvNvU6vwfjW+UiVsGoEBa9Wf0/+2/8AStDSPc+6Opoj7j2ZrS4J9QZzra8en6JPixdfRfCXt/JwNN8Ye/8ABQF1jhBAWLRnRGarIcbxw+WRtPqjj6dy08RjIUty3s6GE0fUr73uj5/0X2aSjwqHYPCI2DYXyHp5PcuUlWxc+n4R25PD4GG7j+WZxpBpHPVu8M2YPFY3xR08p512KGGhRW7j5nz+JxtTEP5uHkQ62TUCAICT0bxUUtS2UszgXBHHY8Y51gxFL4tNxvY2cJiPgVVNq57aW402rqOEazK0NDRfebEm559q84Wg6MOy2e8biViKvbSsuB+9HtGJatkjmbAweDfc5/kg9HxClfFRotJ+J6wuBniIylHw/LIR7CCQRYg2I5CtlO/A0mmnZnvh38aP12/iC81Pofoe6PeR9UbJpj9AqPuz+S+dwnfR9T63Hfbz9DE19KfHBAelPO5jg5ji1w3EGxXmUVJWaPUJyg7xdmWGn02qQ3LKI5mckjdvtC1JYGne8bp9DoQ0nVtadpLqeU2JUEu19I+N3GYpNnZcLKqlXjwnf1R4lWw0/qptPo/7OWSKhPiyTj1mMPwIWROv4pGNxwz4N5I4po4gTle4jiu235rInPxRikqfgzmKyGEID3oIBJKxjnBoc4NLjuaCbXXipJxi2lcyUoKc1Fu1yT0rwaOkmDI5eEBaHHddp5DbZzrDha0qsO1JWNjG4aNCfZjK5G0FE6Z+Rls5Byg7MxG2w51lqTUFd8DXpUnUl2Y8TwewgkEEEbCDsIPQvaaa3Hhpp2Zr2rn6vj9Z/wCNy+fx/fv2/R9Vov7aPv8As8dItB46mV0wkcyR1r7i3YA0bN42Aca9UMdKlFRtdI84rRkK03O9myGi1aG/hVAtzN2+8rYek926JqLQu/fP8He/CMNw5ofKeEk+yHEOcehg2DpKxqtiMS7R3L/fEzPD4TBrtT3vrxyKppBpjPUXYz5qHcGt3kc7vyC3qGChT3vezmYnSVSt8sd0StrdOcEAQBAEAQHecan+T/J+EPA+T13tffa/EsPwIdv4lt5sazV+H8K/ynJT07nuytFzvPMBvJPEFklJRV2YoQcnZHmVTyy16s/p/wDbf+laOke590dPRH3HszWlwT6gznW149P0SfFi6+i+Evb+Tgab4w9/4KCxpJAAJJ3AbST0Lqt24nDSbdkaHopoIBaWrG3e2Lk9b9lyMVj7/LTz/o7+C0Xb562X9li0n0kioo7CxlI+bjHFzm25vxWphsNKvK/h4s3sZjIYaNv8vBGQ4hXSTyGSVxc87z+QHEOZfQU6cacezFbj5WrVlVk5Td2c69mMIAgCAIAoCyUGm1VCGtYIxG37AYALdW1ac8DSnvd7+p0aek61NJK1vKxDYvWCad8jW5Q92a3Jy+9bFKDhBRfgaleoqlRzStc/GHfxo/Xb+IL1U+h+h5o95H1RsmmP0Co+7P5L53Cd9H1Prcd9vP0MTX0p8cEAQElgmBzVT8sTfBHjPOxrRznl5lgrV4UleRs4fC1K8rRW7z8EfvFo6eK8cRMrxsdKdjb8YY0cXObqUnUn80ty8v7PVdUqfyQ3vxf9EUtg1AgCAkMGweWqeWRZS5ozG5ts5uVYa1eNJXkbGHw067cYHHU0743Fj2lrhsIIsQskZKSuuBinCUH2ZKzPNU8HThtQI5mPN7McHWG822gLxUj2ouPmZaM1Cak/AYlWunmfK4AOe4uIG4JTgoQUV4CtVdWbm/E1bVz9Xx+s/wDG5cLH9+/b9H0+i/to+/7OrFtK6WneWSSHhG2u0Aki4BHNuIXilhKtRXitxkrY6jRfZk95T8a1iSPBbTMyDy3bXdQ3D3roUdGxW+o7nJxGmJS3Ulbq+JSqmofI4ue4ucd5JuSulGKirLgcec5Tfak7s816PIQHvS0ckpIjY55AuQ0XNuXKNpXiU4x+p2PcKc5/SrnyWkkb40b2nnaR8UU4vgyulNcU8jxIXq54sACdwS4SbOqmwyeQ2jhkd0NcfevEqsI8WjJGhVl9MXkSnc2Yhmq5WwjyLh8h6GDd0lYNZ7e6kr/hG1qXw99aXZ6cXkcldiTMhip2ZIvtE7Xyc7ncn8o2LJCk79qbu/wvQxVK8ez2KatH8v1/ojFnNUterP6f/bf+laGke590dTRH3HszWlwT6gz/AFm0j5ZqVkbS57hJYDpj9g511dHTjCM5Sdlu/k4el6cqk6cYq73/AMEzonojHSgPfZ85G/iZzN/da+Kxkqu5bom3gtHxoLtS3y/Xod2k+Pso4sxsZHbI2cp5egcaxYbDyrSsuHiZsZi44eF3x8EY3X1sk0jpJXFz3bz+QHEOZfQwhGEezFbj5KrVlVk5Td2c69mMIAgCAICY0RwttTVsjf4liXW2bAOXpstfFVXSpuS4m5gaCrVlCXA4MToXwTPieLOabdI4j0ELLTqKpFSXiYK1KVKbhLijmXsxBAdGHfxo/Xb+ILzU+h+hko95H1RsmmP0Co+7K+dwnfR9T63Hfbz9DE19IfHBATOi+j76yXKNkbdsj+Qcg/mK18TiI0Y3fHwNzB4OWInZcPFl001rGUNG2mpxkMgI2b8n2jflO6/Subg4OvVdSe+x2MfUjhaCpU91/wBeJmS7R82EAQBAetLUvieHxuLXjcRsIXmUVJWktx7hOUJdqLsyZqtK5pW2mjhlPE58fhDrBC144SEHeLa9Gbc8fUmrTSfqiCkfck2A5huWylY0m7u58VIEBr+rn6vj9Z/43L5/H9+/b9H1mi/to+/7M/09+sZ+ln+0xdbA9xH3/bOFpP7mXt+kQC2jQCAIAgOrCawwzxyAkZHAm2+3H7rrHVh24OPmZqFT4dSM/JmlS6wqO3iyH+kfmVx1o6r5o+hlpbD9ciOqNPqX7NJmP8wYP3WaOj6vjP8AZry0tR8IfojptP3f8qkhZ03d8MqyrR6/ym3/AL7mCWln/hTS/P8ARGV2mVZKLGXIORgDffv96zwwVGPhf1NappLET3dq3oQMjy4kuJJO8naT1rZSS3I0W23dnxUgQFr1Z/T/AO2/9K0dI9z7o6miPuPZmtLgn1B+TGL5rDMBYHjtx7eoK3drEsr3P0oU46zCoJXZpYmPcBYFzQdnWskKs4K0XYxVKFOo7zin6nh3PUnm0XYavWs1eZ5mPU6HIskO56k82i7DU1mrzPManQ5Fkh3PUnm0XYams1eZ5jU6HIskO56k82i7DU1mrzPManQ5Fkh3PUnm0XYams1eZ5jU6HIskO56k82i7DU1mrzPManQ5Fkj2pcIp4nZo4Y2O3Xa0A26QvMq1SStKVz3DD0oO8YpP0PtZhUErs0kLHuta7mgm3SUhVnBWi7FnQpVHecU31R4dz1J5tF2Gr1rNXmeZj1OhyLJDuepPNouw1NZq8zzGp0ORZI+twCkBBFPECNoORu9HiKr/wAnmVYSgt6gsjunha9pa9oc0ixB2gjoWKMnF3XEzSipK0ldHB3PUnm0XYasus1eZ5mDU6HIskO56k82i7DU1mrzPManQ5Fkjro6KOIFsUbWNJuQ0AbepY5zlN3k7manShTVoK3oedZhUErs0sLHuAsC5oJtt2bekr1CrOCtF2PE8PSqO84pvqjw7nqTzaLsNXrWavM8zxqdDkWSHc9SebRdhqazV5nmNTociyQ7nqTzaLsNTWavM8xqdDkWSHc9SebRdhqazV5nmNTociyQ7nqTzaLsNTWavM8xqdDkWSHc9SebRdhqaxV5nmNTociyQ7nqTzaLsNTWavM8xqdDkWSHc9SebRdhqazV5nmNTociyQ7nqTzaLsNTWavM8xqdDkWSO2lpmRtDI2hrRuDRYbdp2LHKTk7yd2Z4QjBdmKsjmqcGppHF74I3PO9xaCTsA39AC9xr1Iqyk7GKeGozfalFN+h59z1J5tF2Gq6zV5nmedTociyQ7nqTzaLsNTWavM8xqdDkWSHc9SebRdhqazV5nmNTociyQ7nqTzaLsNTWavM8xqdDkWSHc9SebRdhqaxV5nmNTociyQ7nqTzaLsNTWavM8xqdDkWSHc9SebRdhqaxV5nmNTociyQ7nqTzaLsNTWKvM8xqdDkWSHc9SebRdhqazV5nmNTociyQ7nqTzaLsNTWavM8xqdDkWSHc9SebRdhqazV5nmNTociyQ7nqTzaLsNTWavM8xqdDkWSPakwmnidmjhYx1rXa0A26QvMq1SatKTZ7hh6UHeMUn6HasZmCAIAgCAIAgCAIAgCAIAgCAIAgCAIAgCAIAgCAIAgCAIAgCAIAgCAIAgCAIAgCAID4XBAfUAQBAEAQBAEAQBAVPWVpB8jonZHWml+bjtvBPjEdA/JAUDVjpNMyv4Gpke4SjIA8k5ZBtbv3X2hRENrVKEAQFA1yVkkVJEYpHMJlsS0lptldyKMjIPVlp8cwpayS+Y2ilceM/Ycec7j1ciA1tUplkGITd0pi4V/BXPgZjl/hX8XcoQ1NUoQHDjriKWcgkERPII3g5CgMk1RYrPLX5ZJpHt4Jxs5xIvs4ioiI2lUoQERpdUmOgqXtJBbC8gjeDlNigMa0C0wnhrY+Hme+GQ8G/O4kNvudt5DbquoQ3xUpTNaOkZpKMtjdaabwWEb2t+072bOkoCpancVnlrJWyyveOCuA5xNjmHEVERGwKlCAICs6w8f+R0Mj2m0r/Ai9Y7z1C56ggMz1daT1EWIsiqJZHMlvG4SOJyvO1hsd20Af1KENyVKEAQFI1vVckWHh0b3MdwzBdpINrP2XCEZy6mq2WWlmMsjnkS2BcS6wyjlUQRoKpQgCAoGtTS+WjYyKnOWWQEl9rlrBs2A7LkqEIbCtXtTVQMnnr5RJI0PABLrXFxc32m3IlgTugmjVfR1Ugnn4WmMZDDnJu/M0g5Tu2B3tCFL2qAgCAIAgCAIAgMhxSUYrjrIgb01MTfkIaQX+1wDegKEIfWrh5psSE8ewS2laRxSNIv7w09aMM2XR7FG1VLFM37bQTzO4x7bqlJFAEBnGvD6FF99+hyjIysaX6DZaSKspm+DwTDMwcRyi7xzco60BYtV+nfDBtLUu+dGyJ5/5g8knyh7xzoDjH/6rq/8ACgNYVKEBwaQfRKj7mT8DkBjOpj6x/tO/SoiI3VUoQFb1jSWwqq547e0gIDG8YwG2GUlYweNmjltyh7sjvZs6goQ1zVvpB8roGl7vnYfm5eobHdbbHpuqUok7TjGJzynbSU0bsvIQA7KP6nXd0AKEOPUs+2IEX3wu69rUQRuapQgCAyLSao/xPG4qVpvTwO8Pk8HwpD8GKEIvW9hXAVzaiPY2YA3H2ZWWHwDT7UYZrOiWMCro4pxvc2zxyPGxw9oPVZUpMIAgKFrp+rR9+z4PRkZyaj/ok3336QogjSFShAEBnutfRKWrYyenbnkiBDmcbmHbs5SDxKMhR9GtYFZQWhlbwkTNnBvBa9g5A7f1FAa5otpZTV7SYXEPaLvjdsc3n5xzhUpPIAgCAIAgCAICuafY98ioZJGm0rvAi9c8fULnqQGb6D6u3VVKKh1Q+HOSGho3sGy5N+M39yhDo0t1augpXziqkmMQzZXD7P2tt+Talgd2pHGrtlpXHceEj6DsePbY9ZRBGqqlCAznXh9Ci++/Q5RkZcdGDmoae+28LL9kKlMn1laEupJPlVKDwBN3Bu+F973H8nwKhDl0DxOSpxqGWU3kLSHG1r2jIv02CA3dUoQHBpB9EqPuZPwOQGM6mPrH+079KiIjdVShAU/WxJbCpucsH+sIwcuh+EMqcBZA/dLG7byOzOLT1GxQGSUeJVNC6pp2+C6RphkHGDe1xz2uB6yhDZ9DdHRR4YWOHzsjHPl9Yt3dAFh7eVUpmup82xUD0cg+CiIjeFShAQWm2OCiopJft2yxjledg9m/qQGW6DaBvroHVL6h8Rc9waWja6x8I3v5V/YoQkNJ9WToqWWZtVJM6JucMcNhAtm49+W56kFj9aksbs+SlcdjvnI+kbHAdVj1FEEa6qUICha6fq0ffs+D0ZGcOpKVopJrkD53jIH2QogjRxUM8pvtCpT0QBARdXpDSxTtp5JmsmcLta64uPW8W/Ne6A8dIMAo6uM/KI2EW/ibGubzh43IDH9V8ThjDRCS5jeEu7liAIBPScvXZQhvSpQgCAIAgCAICp6aaFDEXxl9Q+NsYIa1rWkXJF3bePYB1ICx4bRNghZEwWZG0NHQBZAetRC17HMcLtcC1w5QRYoCjaPas2UdSyeOqkuwnwS1tnNOwtJ32UsC+qgICv6ZaLsxCFsT5HRhr812gEnYRbb0oCWwujEMMcQJIjaGgnjsLID2nha9pa8BzXAhwO0EHYQQgKVgWriKlrvlMcrsjSckdtwIIsXHabX2KAvKoCA8K6m4WJ8ZNg9jm35Lgi/vQFS0R1ex0FRwzJ3vOUts5rQNttuzoQF0QBAQ2lmACupzA6R0bS4OJaATs4tqA99HcJFJTRwNcXiMWDiACdpO4dKAh67QSmlr21js2YFriwWyue3c48fk7OO3OUBaJG3BHKLIClaM6uo6KrFQyoe4gOGUtaBZ3OFAXdUBAVjTPQ8YjwYfO+NkdyGta03ceM35kBNYNhrKanjhj8SNoaOflPSTcoDrkYHAgi4IsRzIChYRqwjpqplRFUyAsfma3K21jfweW1jZSxLF/VKEBB6X6ONr6cQukdGA8Pu0AnYCLbelAU4anoRurJey1SxLHrS6pYmSMf8AK5TkcHWLW7bEG3uSwsaQqUICn6Z6BRYhI2R0r43tbl2AEEXJ2g9KArrNU0niur38F5IB+Bdb3KWJYu2i2itNQMLYWnM7x5HbXO6+IcwVKTiAIAgCA//Z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120650" y="-762000"/>
            <a:ext cx="4114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ISEBUUEhIWFhIVFxsYFRcYGRcXGxgVHxgWGhodHxYaKCggGhonHRgXIjEiJSkrLy4uHB8zODMsNygtLisBCgoKDg0OGhAQGjclHCQwLCstNC0vLCwsLy8sLCwsLDQsLDQ3LC0sLCwsLCwsLCwsLCwsLCwsLCwsLCwsLCwsLP/AABEIAIYBWQMBEQACEQEDEQH/xAAcAAEAAwEBAQEBAAAAAAAAAAAABQYHBAMBAgj/xABLEAABAwICBAcLCgQEBwEAAAABAAIDBBEFEgYHITETQVFhcYGSFhciMlJUY3KRobEUIzQ1QnOywcLRM2KCgxVEorMkQ1OTw9LhNv/EABoBAQEAAwEBAAAAAAAAAAAAAAABAwQFAgb/xAA0EQACAQICBwYGAgMBAQAAAAAAAQIDEQSRBRQVITFSYRIzQVFxgRMiMjShscHRQvDx4SP/2gAMAwEAAhEDEQA/ANM1g43JR0LpocvCBzGjMLja4A7OhAQOrTTmWtkkhqcnCAB0ZaMtxucLco2FQhoapSlay9MXUEcbYcpnkNxmFw2MbyRznYOvkQDVjpNPXRTOnLczHgDKMvglt/jdQF1VBzYnMWQSPb4zWOcOkNJCAx7B9P8AF6qTgoGxPkyl1sgGwWvtJ51CE5/iOkfm8fsZ/wCyAuWiE1a+nJrmBs2c2DbAZLC24nnVKTiApWtDSSooYIX05aHPkLXZm5tmUn4hQFbwTG8erIeFgMBZctuWtabjfsKEOaXWHidFPwdbCw7iW2yEt5WuBIO48qA1fCsQZUQsmjN2SNDm/wD3nVKdaA4sYxWKlhdNM7Kxu/lJ4gBxk8iAziLTrEq+RzcOpmtjabF7/Ct6xNmg8wuoQ/dR3SR+FeN/8reDPuNkBZ9X+MVdTDIayLg3skyDwHMvsBOw854lSlqQGS6Yaa4nQVjonGN0fjRnJbNGTy33jaCoQ0rAMWZV00c8fivF7eS7c4HnBuFSlF0408qIq1tJRBrpBZr7jNeR1rNHQN/SoQ0DC2yiFgncHTZfDLRYZuOw5OJUp1IAgCAIDItLNYFdBiE1PDweVj2tYCy52tYd9+UqEOr/ABfSTzVvZj/90BNaI1+MvqQ2tgayDI67gGDw9mUbHE8qFLyqDyqahsbHPe4NY0EuJ3ABAZjiGsipqajgMLgzHie4XJA3uy7A1vO4+xQh9qu6SNpkux9tuRoY49nZfqQDRTWoXyiGujawk5RK24Adus9h8XpB6uNLi5qIKpT6gKFrR0pqaHgPk5aOEzZszc261vioCHwrFtIKqBs0PAGN17bGgmxtuPQhDij1k4hSVHB10LTYjO0NyODeVpBId+aXBrdDVsmiZLGbskaHNPK0i4+KpT3QGfa7JbYc0eVM0exr3fkoyMzWshfhddDKy5GSOZn8zXNGYe3MEB/QNNXxvgEzXDgnMz5uRtr3PQqUwfHZJMSfWV20QwBoYOYusxvTa7j0qELfqJf83VjkdGfaH/siCNTVKcWN/RZ/un/gKAwPVzjcNHWiackR8G5twC43OW2wdChDU++nhvlyf9tyXFy2YXiDKiFk0ZJY8XbcWNuhUp1IDM9ef0an++P+25RkZ+9VOOU0OHBktREx/CPOVz2g22cRRAqutbHYa2qhZTfOcG0tzNBOZ7j4o5bWHtQGqaC4U+lw+GKTxw0lw5C5xdbqvZUpPoDF9duKudVR09/AjjDyOV7i7b1Ae8qMjNL0Hw1tPQQMaBtYHOPK5wuSedUpOoAgCAqusTRkV1IQ0fPx3dEeU8behw2dNkBlehGmj8PZPE5pIc1xjadmWcC20cQPH0KELhqn0ZcScQqBeSQkxX5DfM/pO0Dm6UQRpypQgCAIAgP5605kDcancdwmYT0BkZUIau3WNhth/wAR/pd+ypSbwLHqesY59O/O1psTYjba/GgJNAZnruxJzKeKBps2Vxc/nDbWHRcg9SjIzu1N4Y2Og4a3hzOdc8eVpLQOjYT1ogi/KlMW104MyKojnYAOHBD+d7bbekg+5RkZoGrLEHTYZCXm7mAx35Q02HusqUtKAyfXr/lf6/0qMjJrVxj9JFhsLJaiJjxmu1z2gjwjxFAUPWTizK+vY2lBkytEYLQfDdcnZyjbvQGy6KYc6moqeF/jxxtDvWtcjovcKlJVAZlr1k/4WnbyzF3sjcP1KMjPbWLo9w+FQysHzlNG0jlMeRuYe4HqQFCotL5RhbqBoJe94awj/pu3t6S7YOlAaFi2ACi0emhFs4jzyHleXNzft1IUidRLvpYv/wBI2/7iIiNYVKcWN/RZ/un/AICgMN1T0Uc2IBkrGvZwTzlcLi4y2NlCGz9y1D5rD2AqUk6anZGwMY0NY0WDRsAHQgPVAZnrz+jU/wB8f9tyjIyF0Q0IgrcJfJlPyq7xG65tcWygt3W4utAROrHGW0dfknaAJPmy5wF45L2G3iF9hQG+KlCAxPXXhzm1rJvsSxht+RzS649hBUZGaNq7xhtTh8RB8ONojkHGHNFvYRYhUpZkAQBAEB/PWnMLRjMzQ0ZTKy44toYT7blQh/QMDAGtAFgAAAOIWVKeiAIAgCAID+etOGB2Nzgi4M0YI5iyNQhsDdBMOsP+FZ71SkthGDQUrS2CMRtcbkDjO5Ad6AzLXfh7nQQzAeDG4tdzB24+0W61GRnTqZxhj6Q01xwkTiQOMscb36iSEQRoipTG9duKsfNDA0guiBc+3EXWsOmwuoyMv+rrDHU+GwseLPcC9wPEXHNb2EKlLKgMn16/5X+v9KjIzkwfQWGqwYTRsPystc4Oudpa47Mu7aBZAcGqLG2U9YYZWtAm8FryBdsg3NvxA7R0gIgjclShAUPWjotU1/ycU+S0fCZ8xttdweW3sd7lCFzpKe0LI3gGzA1w4j4IB6lSmf6L6tDTYgZ3ua6GNxMLdpN/s34tgUIXLS3Dn1NDPDHbPIyzb7Be4O9UpVtWGidTQPmM4ZaRrcuV19oLv3UBoCoObE4S+CVjfGdG5o6S0gIDHcI1fYtTScJA+Nkli3MHA7Da+8cwUITf+E6Rect7Tf2QFu0Lpq6OJ4r5A+Qvuwgg2ZlGzYBx3VKWJAUzWdo3PXQwsgy3ZIXOzG2zKR8SowdmrzBJaOiEM2XPnc7wTcWNrbVQVzWBq4NTKailLRI7+JGdgcfKDuI8qhCU0DhxaMiKtDOAY0hriQ6S4sGi43i19pVKXZARmkGBw1kDoZhdp3Eb2u4iDyoDMmaAYnQzF9DO1wPPkJHI5puCoQkZWaRyjKTHGNxcCwH27UBbNBcEmpKdzaiThJXyOe51y7eALXPQqUsaAIDJ9KNAKyfEpKiMR8G6Rjhd1jYBoOzqKhDVmDYOhUp+kAQBAEAQGTaR6AVk2JyVDOD4J0rHC7rGwawHZ/SVCGsNGxUp9QBAeFdSMmjdHI0OY8Wc08YQGUYlqwqqebhcPn3G7ATke3mzbnBSxLHbwWkb28GTG3iL7sB9o/ZAdmimrJsUonrJOGlBzBu3KH78xJ2vKA0VUoQFE1n6K1FfwHAZfm82bMbb8tvgoCd0HwqSloYoZbZ2XvY3G1xO9UFM051ZvlmdPRloc85nxk5fC43NdxXO2yliFi0Fbijbsrwzg2ssx1wZHOuLXI2EWvt6FSlvQBAEAQBAEAQBAEAQBAEAQBAEAQBAEAQBAEAQBAEAQBAEAQBAEAQBAEAQBAEAQBAEAQBAEAQBAEBD49pHDSFglzeHe2UX3Wv8Qtijhp1r9nwNXEYunQt2/Eiu+FR+k7Kz7OrGttbD9ch3wqP0nZTZ1YbWw/XId8Kj9J2U2dWG1sP1yHfCo/SdlNnVhtbD9ch3wqP0nZTZ1YbWw/XId8Kj9J2U2dWG1sP1yHfCo/SdlNnVhtbD9ch3wqP0nZTZ1YbWw/XId8Kj9J2U2dWG1sP1yHfCo/SdlNnVhtbD9ch3wqP0nZTZ1YbWw/XId8Kj9J2U2dWG1sP1yP3Fp9SOcGjhLuIA8HjJso9H1UrljpWg3ZXyLDiFY2GJ8r75WC5ttNlqU4OclFcWb1WoqcHOXBFb74VH6Tsrc2dWNDa2H65DvhUfpOymzqw2th+uQ74VH6Tsps6sNrYfrkO+FR+k7KbOrDa2H65DvhUfpOymzqw2th+uQ74VH6Tsps6sNrYfrkO+FR+k7KbOrDa2H65DvhUfpOymzqw2th+uQ74VH6Tsps6sNrYfrkO+FR+k7KbOrDa2H65DvhUfpOymzqw2th+uQ74VH6Tsps6sNrYfrkO+FR+k7KbOrDa2H65FgwjE2VMQljvkJIFxY7CQdnUtSrSlTl2ZcTeo1o1oduPAh8W01p6eZ8L2vzMtewBG1ody862KWBqVIKa4M1K2kqVKbhK90cnfFpPJk9g/dZNm1ehi2vQ8mO+LSeTJ7B+6bNq9Bteh5Md8Wk8mT2D902bV6Da9DyY74tJ5MnsH7ps2r0G16HUd8Wk8mTsj902bV6Da9DqfO+LSeTJ2R+6bNq9Bteh1PvfFpPJk7I/dNm1eg2vQ6jvi0nkyewfumzavQbXodR3xaTyZPYP3TZtXoNr0Oo74tJ5MnsH7ps2r0G16Hkx3xaTyZPYP3TZtXoNr0PJjvi0nkyewfumzavQbXoeTO/BNL4KqXgo2vDrF20ACwtz86xVsHOlHtSM+H0hSrz7Eb3LCtQ3jOdbPj0/RJ8WLr6L4S9v5OBpvjD3/AIKAuscIIAgCAKA/UUbnGzQXHkAJPsCjaW9ljFydki3aNaDST5jUCSFotl2AFx232HaLbOLjWhiMfGFlCzOrhNFyqXdW8V4E/TaJ4fDEW1EjHOJPhueGG3FYX2WWrLF4icrwW7ytc3o4DC0oWqtX872PtLhmEth4J00Djt8MvYH79hzA7wpKri3PtJP0s7FhRwKp9hyT63Vyg6QYV8nlyteJI3bWPaQQW89uMca6tCr8SN2rPxOHiqHwZ2TuvBkasxrBUHRh38aP12/iC8VPofoZKPeR9UbJpj9AqPuz+S+dwnfR9T63Hfbz9DE19IfHFz0Y0IbVQNldPYOJ8FoBIsbWJO49S52JxzpT7CidjCaMjWpqblkT51fUTBd8kthvLnsaPwhau0a0nZJZG7sjDxV5N5r+jikwHBh/mR1TNKyLEYzl/BieF0fz/k536N4S7xa7KeeSO3vA+K9rE4pcaf4ZjeCwL4VfyjwdoNE/+BXRP5jl/SSvWvTj9cGjxsunLu6qZF1+hVZELiPhG8sZzf6d/sCzwx1GXjb1NarozEQ32uuhATQuYbPaWnkcCD7CtpST3o0ZRcXZqx+F6PIQBAEAQGv6ufq+P1n/AI3L57H9+/b9H1mi/to+/wCzP9PfrGfpZ/tsXWwPcR9/2zhaT+5l7fpEAto0AgCAuuiuiNNVxB5qHkjx2NDWlp6Te457Lm4nGVKUuz2fQ7OD0fRrw7XbfVLwLPDoDQt3se71nn9NlpPSFZ+NvY6MdFYZcU37/wDBVaP4XCPnGxs9d5HxKRxGJn9N37CeEwVJfMkvVkLWPwMfZv6nCf8AxbMFjX/7Y1Kj0cvDK5FVAwZ3imoZ6u38V1njri42ZrTWj5cG1/vW5F1FBSH+DVHoljLf9Tb/AAWeNSqvqhkzWlRw7+ipmiHkbYkXBtxjaCthbzTas7HxCBAWvVn9P/tv/StHSPc+6Opoj7j2ZrS4J9QZzra8en6JPixdfRfCXt/JwNN8Ye/8FAXWOEEAQHrTUz5HBsbC5x3BouV4lJRV5Ox7hCU3aKuy74RoAA3hKyTI0bS1pAsP5nnYOpc2rpC77NJXOzQ0Sku1Xdl/vFntV6XUlICyhha4jZntZvt8Zy8wwdWr81aR7qaQoUF2aEff/eJVMS0nq5z4czgPJb4I9y3qeFpU+COZVx1erxlluIgrZNO59YwuIABJO4DaT1KNpb2VJt2R9lic0kOaWuG8EEH2FE01dFlFxdmj8qnkIDow7+NH67fxBeKn0P0MlHvI+qNk0x+gVH3Z/JfO4Tvo+p9bjvt5+hia+lPjid0W0lko37BmicfDZ+Y5CtTE4WNZdTeweNlh5ecXxRescjjxWlHyeYZ2nMGk2223OG8dK5lFywtT51uO1iFDHUf/AJS3rf8A9MyxDDpYHZZY3MPONh6DuK7UKkJq8Xc+cq0alJ2mrHKshiPiAkaLHKmE/NzPHNckewrDOhTnxibFPFVqf0yZOxabueMtXBHM3ltldb4fBarwKjvpyaZux0m5K1aCkj909HhM778LJBfexxAF+Z5BUlPF01aykWNLA1XftOPT/wBI7FqLD23EFRISN2ZgLT/ULfBZqVTEP64owVqWFV1Cbv6EAto0AqAgNf1c/V8frP8AxuXz2P79+36PrNF/bR9/2Z/p79Yz9LP9ti62B7iPv+2cLSf3Mvb9IgFtmgEBOYDorUVRuG5IuORwsOrylq18XTpcd78jdw2Aq13dKy82W+PF6HC4zFETNKfHIIN3c7twHMFz3Rr4qXaluR1liMNgo9iHzS8SsYtptVz3AcImeSzYetx2n3LdpYGlDirvqc2tpOvU4Oy6FckeXG7iSTvJNz7VuJJKyOe227s+KkCAICWdo5UCl+U5RwW/fty3te3Jda+s0/ifDvvNvU6vwfjW+UiVsGoEBa9Wf0/+2/8AStDSPc+6Opoj7j2ZrS4J9QZzra8en6JPixdfRfCXt/JwNN8Ye/8ABQF1jhBAWLRnRGarIcbxw+WRtPqjj6dy08RjIUty3s6GE0fUr73uj5/0X2aSjwqHYPCI2DYXyHp5PcuUlWxc+n4R25PD4GG7j+WZxpBpHPVu8M2YPFY3xR08p512KGGhRW7j5nz+JxtTEP5uHkQ62TUCAICT0bxUUtS2UszgXBHHY8Y51gxFL4tNxvY2cJiPgVVNq57aW402rqOEazK0NDRfebEm559q84Wg6MOy2e8biViKvbSsuB+9HtGJatkjmbAweDfc5/kg9HxClfFRotJ+J6wuBniIylHw/LIR7CCQRYg2I5CtlO/A0mmnZnvh38aP12/iC81Pofoe6PeR9UbJpj9AqPuz+S+dwnfR9T63Hfbz9DE19KfHBAelPO5jg5ji1w3EGxXmUVJWaPUJyg7xdmWGn02qQ3LKI5mckjdvtC1JYGne8bp9DoQ0nVtadpLqeU2JUEu19I+N3GYpNnZcLKqlXjwnf1R4lWw0/qptPo/7OWSKhPiyTj1mMPwIWROv4pGNxwz4N5I4po4gTle4jiu235rInPxRikqfgzmKyGEID3oIBJKxjnBoc4NLjuaCbXXipJxi2lcyUoKc1Fu1yT0rwaOkmDI5eEBaHHddp5DbZzrDha0qsO1JWNjG4aNCfZjK5G0FE6Z+Rls5Byg7MxG2w51lqTUFd8DXpUnUl2Y8TwewgkEEEbCDsIPQvaaa3Hhpp2Zr2rn6vj9Z/wCNy+fx/fv2/R9Vov7aPv8As8dItB46mV0wkcyR1r7i3YA0bN42Aca9UMdKlFRtdI84rRkK03O9myGi1aG/hVAtzN2+8rYek926JqLQu/fP8He/CMNw5ofKeEk+yHEOcehg2DpKxqtiMS7R3L/fEzPD4TBrtT3vrxyKppBpjPUXYz5qHcGt3kc7vyC3qGChT3vezmYnSVSt8sd0StrdOcEAQBAEAQHecan+T/J+EPA+T13tffa/EsPwIdv4lt5sazV+H8K/ynJT07nuytFzvPMBvJPEFklJRV2YoQcnZHmVTyy16s/p/wDbf+laOke590dPRH3HszWlwT6gznW149P0SfFi6+i+Evb+Tgab4w9/4KCxpJAAJJ3AbST0Lqt24nDSbdkaHopoIBaWrG3e2Lk9b9lyMVj7/LTz/o7+C0Xb562X9li0n0kioo7CxlI+bjHFzm25vxWphsNKvK/h4s3sZjIYaNv8vBGQ4hXSTyGSVxc87z+QHEOZfQU6cacezFbj5WrVlVk5Td2c69mMIAgCAIAoCyUGm1VCGtYIxG37AYALdW1ac8DSnvd7+p0aek61NJK1vKxDYvWCad8jW5Q92a3Jy+9bFKDhBRfgaleoqlRzStc/GHfxo/Xb+IL1U+h+h5o95H1RsmmP0Co+7P5L53Cd9H1Prcd9vP0MTX0p8cEAQElgmBzVT8sTfBHjPOxrRznl5lgrV4UleRs4fC1K8rRW7z8EfvFo6eK8cRMrxsdKdjb8YY0cXObqUnUn80ty8v7PVdUqfyQ3vxf9EUtg1AgCAkMGweWqeWRZS5ozG5ts5uVYa1eNJXkbGHw067cYHHU0743Fj2lrhsIIsQskZKSuuBinCUH2ZKzPNU8HThtQI5mPN7McHWG822gLxUj2ouPmZaM1Cak/AYlWunmfK4AOe4uIG4JTgoQUV4CtVdWbm/E1bVz9Xx+s/wDG5cLH9+/b9H0+i/to+/7OrFtK6WneWSSHhG2u0Aki4BHNuIXilhKtRXitxkrY6jRfZk95T8a1iSPBbTMyDy3bXdQ3D3roUdGxW+o7nJxGmJS3Ulbq+JSqmofI4ue4ucd5JuSulGKirLgcec5Tfak7s816PIQHvS0ckpIjY55AuQ0XNuXKNpXiU4x+p2PcKc5/SrnyWkkb40b2nnaR8UU4vgyulNcU8jxIXq54sACdwS4SbOqmwyeQ2jhkd0NcfevEqsI8WjJGhVl9MXkSnc2Yhmq5WwjyLh8h6GDd0lYNZ7e6kr/hG1qXw99aXZ6cXkcldiTMhip2ZIvtE7Xyc7ncn8o2LJCk79qbu/wvQxVK8ez2KatH8v1/ojFnNUterP6f/bf+laGke590dTRH3HszWlwT6gz/AFm0j5ZqVkbS57hJYDpj9g511dHTjCM5Sdlu/k4el6cqk6cYq73/AMEzonojHSgPfZ85G/iZzN/da+Kxkqu5bom3gtHxoLtS3y/Xod2k+Pso4sxsZHbI2cp5egcaxYbDyrSsuHiZsZi44eF3x8EY3X1sk0jpJXFz3bz+QHEOZfQwhGEezFbj5KrVlVk5Td2c69mMIAgCAICY0RwttTVsjf4liXW2bAOXpstfFVXSpuS4m5gaCrVlCXA4MToXwTPieLOabdI4j0ELLTqKpFSXiYK1KVKbhLijmXsxBAdGHfxo/Xb+ILzU+h+hko95H1RsmmP0Co+7K+dwnfR9T63Hfbz9DE19IfHBATOi+j76yXKNkbdsj+Qcg/mK18TiI0Y3fHwNzB4OWInZcPFl001rGUNG2mpxkMgI2b8n2jflO6/Subg4OvVdSe+x2MfUjhaCpU91/wBeJmS7R82EAQBAetLUvieHxuLXjcRsIXmUVJWktx7hOUJdqLsyZqtK5pW2mjhlPE58fhDrBC144SEHeLa9Gbc8fUmrTSfqiCkfck2A5huWylY0m7u58VIEBr+rn6vj9Z/43L5/H9+/b9H1mi/to+/7M/09+sZ+ln+0xdbA9xH3/bOFpP7mXt+kQC2jQCAIAgOrCawwzxyAkZHAm2+3H7rrHVh24OPmZqFT4dSM/JmlS6wqO3iyH+kfmVx1o6r5o+hlpbD9ciOqNPqX7NJmP8wYP3WaOj6vjP8AZry0tR8IfojptP3f8qkhZ03d8MqyrR6/ym3/AL7mCWln/hTS/P8ARGV2mVZKLGXIORgDffv96zwwVGPhf1NappLET3dq3oQMjy4kuJJO8naT1rZSS3I0W23dnxUgQFr1Z/T/AO2/9K0dI9z7o6miPuPZmtLgn1B+TGL5rDMBYHjtx7eoK3drEsr3P0oU46zCoJXZpYmPcBYFzQdnWskKs4K0XYxVKFOo7zin6nh3PUnm0XYavWs1eZ5mPU6HIskO56k82i7DU1mrzPManQ5Fkh3PUnm0XYams1eZ5jU6HIskO56k82i7DU1mrzPManQ5Fkh3PUnm0XYams1eZ5jU6HIskO56k82i7DU1mrzPManQ5Fkj2pcIp4nZo4Y2O3Xa0A26QvMq1SStKVz3DD0oO8YpP0PtZhUErs0kLHuta7mgm3SUhVnBWi7FnQpVHecU31R4dz1J5tF2Gr1rNXmeZj1OhyLJDuepPNouw1NZq8zzGp0ORZI+twCkBBFPECNoORu9HiKr/wAnmVYSgt6gsjunha9pa9oc0ixB2gjoWKMnF3XEzSipK0ldHB3PUnm0XYasus1eZ5mDU6HIskO56k82i7DU1mrzPManQ5Fkjro6KOIFsUbWNJuQ0AbepY5zlN3k7manShTVoK3oedZhUErs0sLHuAsC5oJtt2bekr1CrOCtF2PE8PSqO84pvqjw7nqTzaLsNXrWavM8zxqdDkWSHc9SebRdhqazV5nmNTociyQ7nqTzaLsNTWavM8xqdDkWSHc9SebRdhqazV5nmNTociyQ7nqTzaLsNTWavM8xqdDkWSHc9SebRdhqaxV5nmNTociyQ7nqTzaLsNTWavM8xqdDkWSHc9SebRdhqazV5nmNTociyQ7nqTzaLsNTWavM8xqdDkWSO2lpmRtDI2hrRuDRYbdp2LHKTk7yd2Z4QjBdmKsjmqcGppHF74I3PO9xaCTsA39AC9xr1Iqyk7GKeGozfalFN+h59z1J5tF2Gq6zV5nmedTociyQ7nqTzaLsNTWavM8xqdDkWSHc9SebRdhqazV5nmNTociyQ7nqTzaLsNTWavM8xqdDkWSHc9SebRdhqaxV5nmNTociyQ7nqTzaLsNTWavM8xqdDkWSHc9SebRdhqaxV5nmNTociyQ7nqTzaLsNTWKvM8xqdDkWSHc9SebRdhqazV5nmNTociyQ7nqTzaLsNTWavM8xqdDkWSHc9SebRdhqazV5nmNTociyQ7nqTzaLsNTWavM8xqdDkWSPakwmnidmjhYx1rXa0A26QvMq1SatKTZ7hh6UHeMUn6HasZmCAIAgCAIAgCAIAgCAIAgCAIAgCAIAgCAIAgCAIAgCAIAgCAIAgCAIAgCAIAgCAID4XBAfUAQBAEAQBAEAQBAVPWVpB8jonZHWml+bjtvBPjEdA/JAUDVjpNMyv4Gpke4SjIA8k5ZBtbv3X2hRENrVKEAQFA1yVkkVJEYpHMJlsS0lptldyKMjIPVlp8cwpayS+Y2ilceM/Ycec7j1ciA1tUplkGITd0pi4V/BXPgZjl/hX8XcoQ1NUoQHDjriKWcgkERPII3g5CgMk1RYrPLX5ZJpHt4Jxs5xIvs4ioiI2lUoQERpdUmOgqXtJBbC8gjeDlNigMa0C0wnhrY+Hme+GQ8G/O4kNvudt5DbquoQ3xUpTNaOkZpKMtjdaabwWEb2t+072bOkoCpancVnlrJWyyveOCuA5xNjmHEVERGwKlCAICs6w8f+R0Mj2m0r/Ai9Y7z1C56ggMz1daT1EWIsiqJZHMlvG4SOJyvO1hsd20Af1KENyVKEAQFI1vVckWHh0b3MdwzBdpINrP2XCEZy6mq2WWlmMsjnkS2BcS6wyjlUQRoKpQgCAoGtTS+WjYyKnOWWQEl9rlrBs2A7LkqEIbCtXtTVQMnnr5RJI0PABLrXFxc32m3IlgTugmjVfR1Ugnn4WmMZDDnJu/M0g5Tu2B3tCFL2qAgCAIAgCAIAgMhxSUYrjrIgb01MTfkIaQX+1wDegKEIfWrh5psSE8ewS2laRxSNIv7w09aMM2XR7FG1VLFM37bQTzO4x7bqlJFAEBnGvD6FF99+hyjIysaX6DZaSKspm+DwTDMwcRyi7xzco60BYtV+nfDBtLUu+dGyJ5/5g8knyh7xzoDjH/6rq/8ACgNYVKEBwaQfRKj7mT8DkBjOpj6x/tO/SoiI3VUoQFb1jSWwqq547e0gIDG8YwG2GUlYweNmjltyh7sjvZs6goQ1zVvpB8roGl7vnYfm5eobHdbbHpuqUok7TjGJzynbSU0bsvIQA7KP6nXd0AKEOPUs+2IEX3wu69rUQRuapQgCAyLSao/xPG4qVpvTwO8Pk8HwpD8GKEIvW9hXAVzaiPY2YA3H2ZWWHwDT7UYZrOiWMCro4pxvc2zxyPGxw9oPVZUpMIAgKFrp+rR9+z4PRkZyaj/ok3336QogjSFShAEBnutfRKWrYyenbnkiBDmcbmHbs5SDxKMhR9GtYFZQWhlbwkTNnBvBa9g5A7f1FAa5otpZTV7SYXEPaLvjdsc3n5xzhUpPIAgCAIAgCAICuafY98ioZJGm0rvAi9c8fULnqQGb6D6u3VVKKh1Q+HOSGho3sGy5N+M39yhDo0t1augpXziqkmMQzZXD7P2tt+Talgd2pHGrtlpXHceEj6DsePbY9ZRBGqqlCAznXh9Ci++/Q5RkZcdGDmoae+28LL9kKlMn1laEupJPlVKDwBN3Bu+F973H8nwKhDl0DxOSpxqGWU3kLSHG1r2jIv02CA3dUoQHBpB9EqPuZPwOQGM6mPrH+079KiIjdVShAU/WxJbCpucsH+sIwcuh+EMqcBZA/dLG7byOzOLT1GxQGSUeJVNC6pp2+C6RphkHGDe1xz2uB6yhDZ9DdHRR4YWOHzsjHPl9Yt3dAFh7eVUpmup82xUD0cg+CiIjeFShAQWm2OCiopJft2yxjledg9m/qQGW6DaBvroHVL6h8Rc9waWja6x8I3v5V/YoQkNJ9WToqWWZtVJM6JucMcNhAtm49+W56kFj9aksbs+SlcdjvnI+kbHAdVj1FEEa6qUICha6fq0ffs+D0ZGcOpKVopJrkD53jIH2QogjRxUM8pvtCpT0QBARdXpDSxTtp5JmsmcLta64uPW8W/Ne6A8dIMAo6uM/KI2EW/ibGubzh43IDH9V8ThjDRCS5jeEu7liAIBPScvXZQhvSpQgCAIAgCAICp6aaFDEXxl9Q+NsYIa1rWkXJF3bePYB1ICx4bRNghZEwWZG0NHQBZAetRC17HMcLtcC1w5QRYoCjaPas2UdSyeOqkuwnwS1tnNOwtJ32UsC+qgICv6ZaLsxCFsT5HRhr812gEnYRbb0oCWwujEMMcQJIjaGgnjsLID2nha9pa8BzXAhwO0EHYQQgKVgWriKlrvlMcrsjSckdtwIIsXHabX2KAvKoCA8K6m4WJ8ZNg9jm35Lgi/vQFS0R1ex0FRwzJ3vOUts5rQNttuzoQF0QBAQ2lmACupzA6R0bS4OJaATs4tqA99HcJFJTRwNcXiMWDiACdpO4dKAh67QSmlr21js2YFriwWyue3c48fk7OO3OUBaJG3BHKLIClaM6uo6KrFQyoe4gOGUtaBZ3OFAXdUBAVjTPQ8YjwYfO+NkdyGta03ceM35kBNYNhrKanjhj8SNoaOflPSTcoDrkYHAgi4IsRzIChYRqwjpqplRFUyAsfma3K21jfweW1jZSxLF/VKEBB6X6ONr6cQukdGA8Pu0AnYCLbelAU4anoRurJey1SxLHrS6pYmSMf8AK5TkcHWLW7bEG3uSwsaQqUICn6Z6BRYhI2R0r43tbl2AEEXJ2g9KArrNU0niur38F5IB+Bdb3KWJYu2i2itNQMLYWnM7x5HbXO6+IcwVKTiAIAgCA//Z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273050" y="-609600"/>
            <a:ext cx="4114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xISEBUUEhIWFhIVFxsYFRcYGRcXGxgVHxgWGhodHxYaKCggGhonHRgXIjEiJSkrLy4uHB8zODMsNygtLisBCgoKDg0OGhAQGjclHCQwLCstNC0vLCwsLy8sLCwsLDQsLDQ3LC0sLCwsLCwsLCwsLCwsLCwsLCwsLCwsLCwsLP/AABEIAIYBWQMBEQACEQEDEQH/xAAcAAEAAwEBAQEBAAAAAAAAAAAABQYHBAMBAgj/xABLEAABAwICBAcLCgQEBwEAAAABAAIDBBEFEgYHITETQVFhcYGSFhciMlJUY3KRobEUIzQ1QnOywcLRM2KCgxVEorMkQ1OTw9LhNv/EABoBAQEAAwEBAAAAAAAAAAAAAAABAwQFAgb/xAA0EQACAQICBwYGAgMBAQAAAAAAAQIDEQSRBRQVITFSYRIzQVFxgRMiMjShscHRQvDx4SP/2gAMAwEAAhEDEQA/ANM1g43JR0LpocvCBzGjMLja4A7OhAQOrTTmWtkkhqcnCAB0ZaMtxucLco2FQhoapSlay9MXUEcbYcpnkNxmFw2MbyRznYOvkQDVjpNPXRTOnLczHgDKMvglt/jdQF1VBzYnMWQSPb4zWOcOkNJCAx7B9P8AF6qTgoGxPkyl1sgGwWvtJ51CE5/iOkfm8fsZ/wCyAuWiE1a+nJrmBs2c2DbAZLC24nnVKTiApWtDSSooYIX05aHPkLXZm5tmUn4hQFbwTG8erIeFgMBZctuWtabjfsKEOaXWHidFPwdbCw7iW2yEt5WuBIO48qA1fCsQZUQsmjN2SNDm/wD3nVKdaA4sYxWKlhdNM7Kxu/lJ4gBxk8iAziLTrEq+RzcOpmtjabF7/Ct6xNmg8wuoQ/dR3SR+FeN/8reDPuNkBZ9X+MVdTDIayLg3skyDwHMvsBOw854lSlqQGS6Yaa4nQVjonGN0fjRnJbNGTy33jaCoQ0rAMWZV00c8fivF7eS7c4HnBuFSlF0408qIq1tJRBrpBZr7jNeR1rNHQN/SoQ0DC2yiFgncHTZfDLRYZuOw5OJUp1IAgCAIDItLNYFdBiE1PDweVj2tYCy52tYd9+UqEOr/ABfSTzVvZj/90BNaI1+MvqQ2tgayDI67gGDw9mUbHE8qFLyqDyqahsbHPe4NY0EuJ3ABAZjiGsipqajgMLgzHie4XJA3uy7A1vO4+xQh9qu6SNpkux9tuRoY49nZfqQDRTWoXyiGujawk5RK24Adus9h8XpB6uNLi5qIKpT6gKFrR0pqaHgPk5aOEzZszc261vioCHwrFtIKqBs0PAGN17bGgmxtuPQhDij1k4hSVHB10LTYjO0NyODeVpBId+aXBrdDVsmiZLGbskaHNPK0i4+KpT3QGfa7JbYc0eVM0exr3fkoyMzWshfhddDKy5GSOZn8zXNGYe3MEB/QNNXxvgEzXDgnMz5uRtr3PQqUwfHZJMSfWV20QwBoYOYusxvTa7j0qELfqJf83VjkdGfaH/siCNTVKcWN/RZ/un/gKAwPVzjcNHWiackR8G5twC43OW2wdChDU++nhvlyf9tyXFy2YXiDKiFk0ZJY8XbcWNuhUp1IDM9ef0an++P+25RkZ+9VOOU0OHBktREx/CPOVz2g22cRRAqutbHYa2qhZTfOcG0tzNBOZ7j4o5bWHtQGqaC4U+lw+GKTxw0lw5C5xdbqvZUpPoDF9duKudVR09/AjjDyOV7i7b1Ae8qMjNL0Hw1tPQQMaBtYHOPK5wuSedUpOoAgCAqusTRkV1IQ0fPx3dEeU8behw2dNkBlehGmj8PZPE5pIc1xjadmWcC20cQPH0KELhqn0ZcScQqBeSQkxX5DfM/pO0Dm6UQRpypQgCAIAgP5605kDcancdwmYT0BkZUIau3WNhth/wAR/pd+ypSbwLHqesY59O/O1psTYjba/GgJNAZnruxJzKeKBps2Vxc/nDbWHRcg9SjIzu1N4Y2Og4a3hzOdc8eVpLQOjYT1ogi/KlMW104MyKojnYAOHBD+d7bbekg+5RkZoGrLEHTYZCXm7mAx35Q02HusqUtKAyfXr/lf6/0qMjJrVxj9JFhsLJaiJjxmu1z2gjwjxFAUPWTizK+vY2lBkytEYLQfDdcnZyjbvQGy6KYc6moqeF/jxxtDvWtcjovcKlJVAZlr1k/4WnbyzF3sjcP1KMjPbWLo9w+FQysHzlNG0jlMeRuYe4HqQFCotL5RhbqBoJe94awj/pu3t6S7YOlAaFi2ACi0emhFs4jzyHleXNzft1IUidRLvpYv/wBI2/7iIiNYVKcWN/RZ/un/AICgMN1T0Uc2IBkrGvZwTzlcLi4y2NlCGz9y1D5rD2AqUk6anZGwMY0NY0WDRsAHQgPVAZnrz+jU/wB8f9tyjIyF0Q0IgrcJfJlPyq7xG65tcWygt3W4utAROrHGW0dfknaAJPmy5wF45L2G3iF9hQG+KlCAxPXXhzm1rJvsSxht+RzS649hBUZGaNq7xhtTh8RB8ONojkHGHNFvYRYhUpZkAQBAEB/PWnMLRjMzQ0ZTKy44toYT7blQh/QMDAGtAFgAAAOIWVKeiAIAgCAID+etOGB2Nzgi4M0YI5iyNQhsDdBMOsP+FZ71SkthGDQUrS2CMRtcbkDjO5Ad6AzLXfh7nQQzAeDG4tdzB24+0W61GRnTqZxhj6Q01xwkTiQOMscb36iSEQRoipTG9duKsfNDA0guiBc+3EXWsOmwuoyMv+rrDHU+GwseLPcC9wPEXHNb2EKlLKgMn16/5X+v9KjIzkwfQWGqwYTRsPystc4Oudpa47Mu7aBZAcGqLG2U9YYZWtAm8FryBdsg3NvxA7R0gIgjclShAUPWjotU1/ycU+S0fCZ8xttdweW3sd7lCFzpKe0LI3gGzA1w4j4IB6lSmf6L6tDTYgZ3ua6GNxMLdpN/s34tgUIXLS3Dn1NDPDHbPIyzb7Be4O9UpVtWGidTQPmM4ZaRrcuV19oLv3UBoCoObE4S+CVjfGdG5o6S0gIDHcI1fYtTScJA+Nkli3MHA7Da+8cwUITf+E6Rect7Tf2QFu0Lpq6OJ4r5A+Qvuwgg2ZlGzYBx3VKWJAUzWdo3PXQwsgy3ZIXOzG2zKR8SowdmrzBJaOiEM2XPnc7wTcWNrbVQVzWBq4NTKailLRI7+JGdgcfKDuI8qhCU0DhxaMiKtDOAY0hriQ6S4sGi43i19pVKXZARmkGBw1kDoZhdp3Eb2u4iDyoDMmaAYnQzF9DO1wPPkJHI5puCoQkZWaRyjKTHGNxcCwH27UBbNBcEmpKdzaiThJXyOe51y7eALXPQqUsaAIDJ9KNAKyfEpKiMR8G6Rjhd1jYBoOzqKhDVmDYOhUp+kAQBAEAQGTaR6AVk2JyVDOD4J0rHC7rGwawHZ/SVCGsNGxUp9QBAeFdSMmjdHI0OY8Wc08YQGUYlqwqqebhcPn3G7ATke3mzbnBSxLHbwWkb28GTG3iL7sB9o/ZAdmimrJsUonrJOGlBzBu3KH78xJ2vKA0VUoQFE1n6K1FfwHAZfm82bMbb8tvgoCd0HwqSloYoZbZ2XvY3G1xO9UFM051ZvlmdPRloc85nxk5fC43NdxXO2yliFi0Fbijbsrwzg2ssx1wZHOuLXI2EWvt6FSlvQBAEAQBAEAQBAEAQBAEAQBAEAQBAEAQBAEAQBAEAQBAEAQBAEAQBAEAQBAEAQBAEAQBAEAQBAEBD49pHDSFglzeHe2UX3Wv8Qtijhp1r9nwNXEYunQt2/Eiu+FR+k7Kz7OrGttbD9ch3wqP0nZTZ1YbWw/XId8Kj9J2U2dWG1sP1yHfCo/SdlNnVhtbD9ch3wqP0nZTZ1YbWw/XId8Kj9J2U2dWG1sP1yHfCo/SdlNnVhtbD9ch3wqP0nZTZ1YbWw/XId8Kj9J2U2dWG1sP1yHfCo/SdlNnVhtbD9ch3wqP0nZTZ1YbWw/XId8Kj9J2U2dWG1sP1yP3Fp9SOcGjhLuIA8HjJso9H1UrljpWg3ZXyLDiFY2GJ8r75WC5ttNlqU4OclFcWb1WoqcHOXBFb74VH6Tsrc2dWNDa2H65DvhUfpOymzqw2th+uQ74VH6Tsps6sNrYfrkO+FR+k7KbOrDa2H65DvhUfpOymzqw2th+uQ74VH6Tsps6sNrYfrkO+FR+k7KbOrDa2H65DvhUfpOymzqw2th+uQ74VH6Tsps6sNrYfrkO+FR+k7KbOrDa2H65DvhUfpOymzqw2th+uQ74VH6Tsps6sNrYfrkO+FR+k7KbOrDa2H65FgwjE2VMQljvkJIFxY7CQdnUtSrSlTl2ZcTeo1o1oduPAh8W01p6eZ8L2vzMtewBG1ody862KWBqVIKa4M1K2kqVKbhK90cnfFpPJk9g/dZNm1ehi2vQ8mO+LSeTJ7B+6bNq9Bteh5Md8Wk8mT2D902bV6Da9DyY74tJ5MnsH7ps2r0G16HUd8Wk8mTsj902bV6Da9DqfO+LSeTJ2R+6bNq9Bteh1PvfFpPJk7I/dNm1eg2vQ6jvi0nkyewfumzavQbXodR3xaTyZPYP3TZtXoNr0Oo74tJ5MnsH7ps2r0G16Hkx3xaTyZPYP3TZtXoNr0PJjvi0nkyewfumzavQbXoeTO/BNL4KqXgo2vDrF20ACwtz86xVsHOlHtSM+H0hSrz7Eb3LCtQ3jOdbPj0/RJ8WLr6L4S9v5OBpvjD3/AIKAuscIIAgCAKA/UUbnGzQXHkAJPsCjaW9ljFydki3aNaDST5jUCSFotl2AFx232HaLbOLjWhiMfGFlCzOrhNFyqXdW8V4E/TaJ4fDEW1EjHOJPhueGG3FYX2WWrLF4icrwW7ytc3o4DC0oWqtX872PtLhmEth4J00Djt8MvYH79hzA7wpKri3PtJP0s7FhRwKp9hyT63Vyg6QYV8nlyteJI3bWPaQQW89uMca6tCr8SN2rPxOHiqHwZ2TuvBkasxrBUHRh38aP12/iC8VPofoZKPeR9UbJpj9AqPuz+S+dwnfR9T63Hfbz9DE19IfHFz0Y0IbVQNldPYOJ8FoBIsbWJO49S52JxzpT7CidjCaMjWpqblkT51fUTBd8kthvLnsaPwhau0a0nZJZG7sjDxV5N5r+jikwHBh/mR1TNKyLEYzl/BieF0fz/k536N4S7xa7KeeSO3vA+K9rE4pcaf4ZjeCwL4VfyjwdoNE/+BXRP5jl/SSvWvTj9cGjxsunLu6qZF1+hVZELiPhG8sZzf6d/sCzwx1GXjb1NarozEQ32uuhATQuYbPaWnkcCD7CtpST3o0ZRcXZqx+F6PIQBAEAQGv6ufq+P1n/AI3L57H9+/b9H1mi/to+/wCzP9PfrGfpZ/tsXWwPcR9/2zhaT+5l7fpEAto0AgCAuuiuiNNVxB5qHkjx2NDWlp6Te457Lm4nGVKUuz2fQ7OD0fRrw7XbfVLwLPDoDQt3se71nn9NlpPSFZ+NvY6MdFYZcU37/wDBVaP4XCPnGxs9d5HxKRxGJn9N37CeEwVJfMkvVkLWPwMfZv6nCf8AxbMFjX/7Y1Kj0cvDK5FVAwZ3imoZ6u38V1njri42ZrTWj5cG1/vW5F1FBSH+DVHoljLf9Tb/AAWeNSqvqhkzWlRw7+ipmiHkbYkXBtxjaCthbzTas7HxCBAWvVn9P/tv/StHSPc+6Opoj7j2ZrS4J9QZzra8en6JPixdfRfCXt/JwNN8Ye/8FAXWOEEAQHrTUz5HBsbC5x3BouV4lJRV5Ox7hCU3aKuy74RoAA3hKyTI0bS1pAsP5nnYOpc2rpC77NJXOzQ0Sku1Xdl/vFntV6XUlICyhha4jZntZvt8Zy8wwdWr81aR7qaQoUF2aEff/eJVMS0nq5z4czgPJb4I9y3qeFpU+COZVx1erxlluIgrZNO59YwuIABJO4DaT1KNpb2VJt2R9lic0kOaWuG8EEH2FE01dFlFxdmj8qnkIDow7+NH67fxBeKn0P0MlHvI+qNk0x+gVH3Z/JfO4Tvo+p9bjvt5+hia+lPjid0W0lko37BmicfDZ+Y5CtTE4WNZdTeweNlh5ecXxRescjjxWlHyeYZ2nMGk2223OG8dK5lFywtT51uO1iFDHUf/AJS3rf8A9MyxDDpYHZZY3MPONh6DuK7UKkJq8Xc+cq0alJ2mrHKshiPiAkaLHKmE/NzPHNckewrDOhTnxibFPFVqf0yZOxabueMtXBHM3ltldb4fBarwKjvpyaZux0m5K1aCkj909HhM778LJBfexxAF+Z5BUlPF01aykWNLA1XftOPT/wBI7FqLD23EFRISN2ZgLT/ULfBZqVTEP64owVqWFV1Cbv6EAto0AqAgNf1c/V8frP8AxuXz2P79+36PrNF/bR9/2Z/p79Yz9LP9ti62B7iPv+2cLSf3Mvb9IgFtmgEBOYDorUVRuG5IuORwsOrylq18XTpcd78jdw2Aq13dKy82W+PF6HC4zFETNKfHIIN3c7twHMFz3Rr4qXaluR1liMNgo9iHzS8SsYtptVz3AcImeSzYetx2n3LdpYGlDirvqc2tpOvU4Oy6FckeXG7iSTvJNz7VuJJKyOe227s+KkCAICWdo5UCl+U5RwW/fty3te3Jda+s0/ifDvvNvU6vwfjW+UiVsGoEBa9Wf0/+2/8AStDSPc+6Opoj7j2ZrS4J9QZzra8en6JPixdfRfCXt/JwNN8Ye/8ABQF1jhBAWLRnRGarIcbxw+WRtPqjj6dy08RjIUty3s6GE0fUr73uj5/0X2aSjwqHYPCI2DYXyHp5PcuUlWxc+n4R25PD4GG7j+WZxpBpHPVu8M2YPFY3xR08p512KGGhRW7j5nz+JxtTEP5uHkQ62TUCAICT0bxUUtS2UszgXBHHY8Y51gxFL4tNxvY2cJiPgVVNq57aW402rqOEazK0NDRfebEm559q84Wg6MOy2e8biViKvbSsuB+9HtGJatkjmbAweDfc5/kg9HxClfFRotJ+J6wuBniIylHw/LIR7CCQRYg2I5CtlO/A0mmnZnvh38aP12/iC81Pofoe6PeR9UbJpj9AqPuz+S+dwnfR9T63Hfbz9DE19KfHBAelPO5jg5ji1w3EGxXmUVJWaPUJyg7xdmWGn02qQ3LKI5mckjdvtC1JYGne8bp9DoQ0nVtadpLqeU2JUEu19I+N3GYpNnZcLKqlXjwnf1R4lWw0/qptPo/7OWSKhPiyTj1mMPwIWROv4pGNxwz4N5I4po4gTle4jiu235rInPxRikqfgzmKyGEID3oIBJKxjnBoc4NLjuaCbXXipJxi2lcyUoKc1Fu1yT0rwaOkmDI5eEBaHHddp5DbZzrDha0qsO1JWNjG4aNCfZjK5G0FE6Z+Rls5Byg7MxG2w51lqTUFd8DXpUnUl2Y8TwewgkEEEbCDsIPQvaaa3Hhpp2Zr2rn6vj9Z/wCNy+fx/fv2/R9Vov7aPv8As8dItB46mV0wkcyR1r7i3YA0bN42Aca9UMdKlFRtdI84rRkK03O9myGi1aG/hVAtzN2+8rYek926JqLQu/fP8He/CMNw5ofKeEk+yHEOcehg2DpKxqtiMS7R3L/fEzPD4TBrtT3vrxyKppBpjPUXYz5qHcGt3kc7vyC3qGChT3vezmYnSVSt8sd0StrdOcEAQBAEAQHecan+T/J+EPA+T13tffa/EsPwIdv4lt5sazV+H8K/ynJT07nuytFzvPMBvJPEFklJRV2YoQcnZHmVTyy16s/p/wDbf+laOke590dPRH3HszWlwT6gznW149P0SfFi6+i+Evb+Tgab4w9/4KCxpJAAJJ3AbST0Lqt24nDSbdkaHopoIBaWrG3e2Lk9b9lyMVj7/LTz/o7+C0Xb562X9li0n0kioo7CxlI+bjHFzm25vxWphsNKvK/h4s3sZjIYaNv8vBGQ4hXSTyGSVxc87z+QHEOZfQU6cacezFbj5WrVlVk5Td2c69mMIAgCAIAoCyUGm1VCGtYIxG37AYALdW1ac8DSnvd7+p0aek61NJK1vKxDYvWCad8jW5Q92a3Jy+9bFKDhBRfgaleoqlRzStc/GHfxo/Xb+IL1U+h+h5o95H1RsmmP0Co+7P5L53Cd9H1Prcd9vP0MTX0p8cEAQElgmBzVT8sTfBHjPOxrRznl5lgrV4UleRs4fC1K8rRW7z8EfvFo6eK8cRMrxsdKdjb8YY0cXObqUnUn80ty8v7PVdUqfyQ3vxf9EUtg1AgCAkMGweWqeWRZS5ozG5ts5uVYa1eNJXkbGHw067cYHHU0743Fj2lrhsIIsQskZKSuuBinCUH2ZKzPNU8HThtQI5mPN7McHWG822gLxUj2ouPmZaM1Cak/AYlWunmfK4AOe4uIG4JTgoQUV4CtVdWbm/E1bVz9Xx+s/wDG5cLH9+/b9H0+i/to+/7OrFtK6WneWSSHhG2u0Aki4BHNuIXilhKtRXitxkrY6jRfZk95T8a1iSPBbTMyDy3bXdQ3D3roUdGxW+o7nJxGmJS3Ulbq+JSqmofI4ue4ucd5JuSulGKirLgcec5Tfak7s816PIQHvS0ckpIjY55AuQ0XNuXKNpXiU4x+p2PcKc5/SrnyWkkb40b2nnaR8UU4vgyulNcU8jxIXq54sACdwS4SbOqmwyeQ2jhkd0NcfevEqsI8WjJGhVl9MXkSnc2Yhmq5WwjyLh8h6GDd0lYNZ7e6kr/hG1qXw99aXZ6cXkcldiTMhip2ZIvtE7Xyc7ncn8o2LJCk79qbu/wvQxVK8ez2KatH8v1/ojFnNUterP6f/bf+laGke590dTRH3HszWlwT6gz/AFm0j5ZqVkbS57hJYDpj9g511dHTjCM5Sdlu/k4el6cqk6cYq73/AMEzonojHSgPfZ85G/iZzN/da+Kxkqu5bom3gtHxoLtS3y/Xod2k+Pso4sxsZHbI2cp5egcaxYbDyrSsuHiZsZi44eF3x8EY3X1sk0jpJXFz3bz+QHEOZfQwhGEezFbj5KrVlVk5Td2c69mMIAgCAICY0RwttTVsjf4liXW2bAOXpstfFVXSpuS4m5gaCrVlCXA4MToXwTPieLOabdI4j0ELLTqKpFSXiYK1KVKbhLijmXsxBAdGHfxo/Xb+ILzU+h+hko95H1RsmmP0Co+7K+dwnfR9T63Hfbz9DE19IfHBATOi+j76yXKNkbdsj+Qcg/mK18TiI0Y3fHwNzB4OWInZcPFl001rGUNG2mpxkMgI2b8n2jflO6/Subg4OvVdSe+x2MfUjhaCpU91/wBeJmS7R82EAQBAetLUvieHxuLXjcRsIXmUVJWktx7hOUJdqLsyZqtK5pW2mjhlPE58fhDrBC144SEHeLa9Gbc8fUmrTSfqiCkfck2A5huWylY0m7u58VIEBr+rn6vj9Z/43L5/H9+/b9H1mi/to+/7M/09+sZ+ln+0xdbA9xH3/bOFpP7mXt+kQC2jQCAIAgOrCawwzxyAkZHAm2+3H7rrHVh24OPmZqFT4dSM/JmlS6wqO3iyH+kfmVx1o6r5o+hlpbD9ciOqNPqX7NJmP8wYP3WaOj6vjP8AZry0tR8IfojptP3f8qkhZ03d8MqyrR6/ym3/AL7mCWln/hTS/P8ARGV2mVZKLGXIORgDffv96zwwVGPhf1NappLET3dq3oQMjy4kuJJO8naT1rZSS3I0W23dnxUgQFr1Z/T/AO2/9K0dI9z7o6miPuPZmtLgn1B+TGL5rDMBYHjtx7eoK3drEsr3P0oU46zCoJXZpYmPcBYFzQdnWskKs4K0XYxVKFOo7zin6nh3PUnm0XYavWs1eZ5mPU6HIskO56k82i7DU1mrzPManQ5Fkh3PUnm0XYams1eZ5jU6HIskO56k82i7DU1mrzPManQ5Fkh3PUnm0XYams1eZ5jU6HIskO56k82i7DU1mrzPManQ5Fkj2pcIp4nZo4Y2O3Xa0A26QvMq1SStKVz3DD0oO8YpP0PtZhUErs0kLHuta7mgm3SUhVnBWi7FnQpVHecU31R4dz1J5tF2Gr1rNXmeZj1OhyLJDuepPNouw1NZq8zzGp0ORZI+twCkBBFPECNoORu9HiKr/wAnmVYSgt6gsjunha9pa9oc0ixB2gjoWKMnF3XEzSipK0ldHB3PUnm0XYasus1eZ5mDU6HIskO56k82i7DU1mrzPManQ5Fkjro6KOIFsUbWNJuQ0AbepY5zlN3k7manShTVoK3oedZhUErs0sLHuAsC5oJtt2bekr1CrOCtF2PE8PSqO84pvqjw7nqTzaLsNXrWavM8zxqdDkWSHc9SebRdhqazV5nmNTociyQ7nqTzaLsNTWavM8xqdDkWSHc9SebRdhqazV5nmNTociyQ7nqTzaLsNTWavM8xqdDkWSHc9SebRdhqaxV5nmNTociyQ7nqTzaLsNTWavM8xqdDkWSHc9SebRdhqazV5nmNTociyQ7nqTzaLsNTWavM8xqdDkWSO2lpmRtDI2hrRuDRYbdp2LHKTk7yd2Z4QjBdmKsjmqcGppHF74I3PO9xaCTsA39AC9xr1Iqyk7GKeGozfalFN+h59z1J5tF2Gq6zV5nmedTociyQ7nqTzaLsNTWavM8xqdDkWSHc9SebRdhqazV5nmNTociyQ7nqTzaLsNTWavM8xqdDkWSHc9SebRdhqaxV5nmNTociyQ7nqTzaLsNTWavM8xqdDkWSHc9SebRdhqaxV5nmNTociyQ7nqTzaLsNTWKvM8xqdDkWSHc9SebRdhqazV5nmNTociyQ7nqTzaLsNTWavM8xqdDkWSHc9SebRdhqazV5nmNTociyQ7nqTzaLsNTWavM8xqdDkWSPakwmnidmjhYx1rXa0A26QvMq1SatKTZ7hh6UHeMUn6HasZmCAIAgCAIAgCAIAgCAIAgCAIAgCAIAgCAIAgCAIAgCAIAgCAIAgCAIAgCAIAgCAID4XBAfUAQBAEAQBAEAQBAVPWVpB8jonZHWml+bjtvBPjEdA/JAUDVjpNMyv4Gpke4SjIA8k5ZBtbv3X2hRENrVKEAQFA1yVkkVJEYpHMJlsS0lptldyKMjIPVlp8cwpayS+Y2ilceM/Ycec7j1ciA1tUplkGITd0pi4V/BXPgZjl/hX8XcoQ1NUoQHDjriKWcgkERPII3g5CgMk1RYrPLX5ZJpHt4Jxs5xIvs4ioiI2lUoQERpdUmOgqXtJBbC8gjeDlNigMa0C0wnhrY+Hme+GQ8G/O4kNvudt5DbquoQ3xUpTNaOkZpKMtjdaabwWEb2t+072bOkoCpancVnlrJWyyveOCuA5xNjmHEVERGwKlCAICs6w8f+R0Mj2m0r/Ai9Y7z1C56ggMz1daT1EWIsiqJZHMlvG4SOJyvO1hsd20Af1KENyVKEAQFI1vVckWHh0b3MdwzBdpINrP2XCEZy6mq2WWlmMsjnkS2BcS6wyjlUQRoKpQgCAoGtTS+WjYyKnOWWQEl9rlrBs2A7LkqEIbCtXtTVQMnnr5RJI0PABLrXFxc32m3IlgTugmjVfR1Ugnn4WmMZDDnJu/M0g5Tu2B3tCFL2qAgCAIAgCAIAgMhxSUYrjrIgb01MTfkIaQX+1wDegKEIfWrh5psSE8ewS2laRxSNIv7w09aMM2XR7FG1VLFM37bQTzO4x7bqlJFAEBnGvD6FF99+hyjIysaX6DZaSKspm+DwTDMwcRyi7xzco60BYtV+nfDBtLUu+dGyJ5/5g8knyh7xzoDjH/6rq/8ACgNYVKEBwaQfRKj7mT8DkBjOpj6x/tO/SoiI3VUoQFb1jSWwqq547e0gIDG8YwG2GUlYweNmjltyh7sjvZs6goQ1zVvpB8roGl7vnYfm5eobHdbbHpuqUok7TjGJzynbSU0bsvIQA7KP6nXd0AKEOPUs+2IEX3wu69rUQRuapQgCAyLSao/xPG4qVpvTwO8Pk8HwpD8GKEIvW9hXAVzaiPY2YA3H2ZWWHwDT7UYZrOiWMCro4pxvc2zxyPGxw9oPVZUpMIAgKFrp+rR9+z4PRkZyaj/ok3336QogjSFShAEBnutfRKWrYyenbnkiBDmcbmHbs5SDxKMhR9GtYFZQWhlbwkTNnBvBa9g5A7f1FAa5otpZTV7SYXEPaLvjdsc3n5xzhUpPIAgCAIAgCAICuafY98ioZJGm0rvAi9c8fULnqQGb6D6u3VVKKh1Q+HOSGho3sGy5N+M39yhDo0t1augpXziqkmMQzZXD7P2tt+Talgd2pHGrtlpXHceEj6DsePbY9ZRBGqqlCAznXh9Ci++/Q5RkZcdGDmoae+28LL9kKlMn1laEupJPlVKDwBN3Bu+F973H8nwKhDl0DxOSpxqGWU3kLSHG1r2jIv02CA3dUoQHBpB9EqPuZPwOQGM6mPrH+079KiIjdVShAU/WxJbCpucsH+sIwcuh+EMqcBZA/dLG7byOzOLT1GxQGSUeJVNC6pp2+C6RphkHGDe1xz2uB6yhDZ9DdHRR4YWOHzsjHPl9Yt3dAFh7eVUpmup82xUD0cg+CiIjeFShAQWm2OCiopJft2yxjledg9m/qQGW6DaBvroHVL6h8Rc9waWja6x8I3v5V/YoQkNJ9WToqWWZtVJM6JucMcNhAtm49+W56kFj9aksbs+SlcdjvnI+kbHAdVj1FEEa6qUICha6fq0ffs+D0ZGcOpKVopJrkD53jIH2QogjRxUM8pvtCpT0QBARdXpDSxTtp5JmsmcLta64uPW8W/Ne6A8dIMAo6uM/KI2EW/ibGubzh43IDH9V8ThjDRCS5jeEu7liAIBPScvXZQhvSpQgCAIAgCAICp6aaFDEXxl9Q+NsYIa1rWkXJF3bePYB1ICx4bRNghZEwWZG0NHQBZAetRC17HMcLtcC1w5QRYoCjaPas2UdSyeOqkuwnwS1tnNOwtJ32UsC+qgICv6ZaLsxCFsT5HRhr812gEnYRbb0oCWwujEMMcQJIjaGgnjsLID2nha9pa8BzXAhwO0EHYQQgKVgWriKlrvlMcrsjSckdtwIIsXHabX2KAvKoCA8K6m4WJ8ZNg9jm35Lgi/vQFS0R1ex0FRwzJ3vOUts5rQNttuzoQF0QBAQ2lmACupzA6R0bS4OJaATs4tqA99HcJFJTRwNcXiMWDiACdpO4dKAh67QSmlr21js2YFriwWyue3c48fk7OO3OUBaJG3BHKLIClaM6uo6KrFQyoe4gOGUtaBZ3OFAXdUBAVjTPQ8YjwYfO+NkdyGta03ceM35kBNYNhrKanjhj8SNoaOflPSTcoDrkYHAgi4IsRzIChYRqwjpqplRFUyAsfma3K21jfweW1jZSxLF/VKEBB6X6ONr6cQukdGA8Pu0AnYCLbelAU4anoRurJey1SxLHrS6pYmSMf8AK5TkcHWLW7bEG3uSwsaQqUICn6Z6BRYhI2R0r43tbl2AEEXJ2g9KArrNU0niur38F5IB+Bdb3KWJYu2i2itNQMLYWnM7x5HbXO6+IcwVKTiAIAgCA//Z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425450" y="-457200"/>
            <a:ext cx="4114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xISEBUUEhIWFhIVFxsYFRcYGRcXGxgVHxgWGhodHxYaKCggGhonHRgXIjEiJSkrLy4uHB8zODMsNygtLisBCgoKDg0OGhAQGjclHCQwLCstNC0vLCwsLy8sLCwsLDQsLDQ3LC0sLCwsLCwsLCwsLCwsLCwsLCwsLCwsLCwsLP/AABEIAIYBWQMBEQACEQEDEQH/xAAcAAEAAwEBAQEBAAAAAAAAAAAABQYHBAMBAgj/xABLEAABAwICBAcLCgQEBwEAAAABAAIDBBEFEgYHITETQVFhcYGSFhciMlJUY3KRobEUIzQ1QnOywcLRM2KCgxVEorMkQ1OTw9LhNv/EABoBAQEAAwEBAAAAAAAAAAAAAAABAwQFAgb/xAA0EQACAQICBwYGAgMBAQAAAAAAAQIDEQSRBRQVITFSYRIzQVFxgRMiMjShscHRQvDx4SP/2gAMAwEAAhEDEQA/ANM1g43JR0LpocvCBzGjMLja4A7OhAQOrTTmWtkkhqcnCAB0ZaMtxucLco2FQhoapSlay9MXUEcbYcpnkNxmFw2MbyRznYOvkQDVjpNPXRTOnLczHgDKMvglt/jdQF1VBzYnMWQSPb4zWOcOkNJCAx7B9P8AF6qTgoGxPkyl1sgGwWvtJ51CE5/iOkfm8fsZ/wCyAuWiE1a+nJrmBs2c2DbAZLC24nnVKTiApWtDSSooYIX05aHPkLXZm5tmUn4hQFbwTG8erIeFgMBZctuWtabjfsKEOaXWHidFPwdbCw7iW2yEt5WuBIO48qA1fCsQZUQsmjN2SNDm/wD3nVKdaA4sYxWKlhdNM7Kxu/lJ4gBxk8iAziLTrEq+RzcOpmtjabF7/Ct6xNmg8wuoQ/dR3SR+FeN/8reDPuNkBZ9X+MVdTDIayLg3skyDwHMvsBOw854lSlqQGS6Yaa4nQVjonGN0fjRnJbNGTy33jaCoQ0rAMWZV00c8fivF7eS7c4HnBuFSlF0408qIq1tJRBrpBZr7jNeR1rNHQN/SoQ0DC2yiFgncHTZfDLRYZuOw5OJUp1IAgCAIDItLNYFdBiE1PDweVj2tYCy52tYd9+UqEOr/ABfSTzVvZj/90BNaI1+MvqQ2tgayDI67gGDw9mUbHE8qFLyqDyqahsbHPe4NY0EuJ3ABAZjiGsipqajgMLgzHie4XJA3uy7A1vO4+xQh9qu6SNpkux9tuRoY49nZfqQDRTWoXyiGujawk5RK24Adus9h8XpB6uNLi5qIKpT6gKFrR0pqaHgPk5aOEzZszc261vioCHwrFtIKqBs0PAGN17bGgmxtuPQhDij1k4hSVHB10LTYjO0NyODeVpBId+aXBrdDVsmiZLGbskaHNPK0i4+KpT3QGfa7JbYc0eVM0exr3fkoyMzWshfhddDKy5GSOZn8zXNGYe3MEB/QNNXxvgEzXDgnMz5uRtr3PQqUwfHZJMSfWV20QwBoYOYusxvTa7j0qELfqJf83VjkdGfaH/siCNTVKcWN/RZ/un/gKAwPVzjcNHWiackR8G5twC43OW2wdChDU++nhvlyf9tyXFy2YXiDKiFk0ZJY8XbcWNuhUp1IDM9ef0an++P+25RkZ+9VOOU0OHBktREx/CPOVz2g22cRRAqutbHYa2qhZTfOcG0tzNBOZ7j4o5bWHtQGqaC4U+lw+GKTxw0lw5C5xdbqvZUpPoDF9duKudVR09/AjjDyOV7i7b1Ae8qMjNL0Hw1tPQQMaBtYHOPK5wuSedUpOoAgCAqusTRkV1IQ0fPx3dEeU8behw2dNkBlehGmj8PZPE5pIc1xjadmWcC20cQPH0KELhqn0ZcScQqBeSQkxX5DfM/pO0Dm6UQRpypQgCAIAgP5605kDcancdwmYT0BkZUIau3WNhth/wAR/pd+ypSbwLHqesY59O/O1psTYjba/GgJNAZnruxJzKeKBps2Vxc/nDbWHRcg9SjIzu1N4Y2Og4a3hzOdc8eVpLQOjYT1ogi/KlMW104MyKojnYAOHBD+d7bbekg+5RkZoGrLEHTYZCXm7mAx35Q02HusqUtKAyfXr/lf6/0qMjJrVxj9JFhsLJaiJjxmu1z2gjwjxFAUPWTizK+vY2lBkytEYLQfDdcnZyjbvQGy6KYc6moqeF/jxxtDvWtcjovcKlJVAZlr1k/4WnbyzF3sjcP1KMjPbWLo9w+FQysHzlNG0jlMeRuYe4HqQFCotL5RhbqBoJe94awj/pu3t6S7YOlAaFi2ACi0emhFs4jzyHleXNzft1IUidRLvpYv/wBI2/7iIiNYVKcWN/RZ/un/AICgMN1T0Uc2IBkrGvZwTzlcLi4y2NlCGz9y1D5rD2AqUk6anZGwMY0NY0WDRsAHQgPVAZnrz+jU/wB8f9tyjIyF0Q0IgrcJfJlPyq7xG65tcWygt3W4utAROrHGW0dfknaAJPmy5wF45L2G3iF9hQG+KlCAxPXXhzm1rJvsSxht+RzS649hBUZGaNq7xhtTh8RB8ONojkHGHNFvYRYhUpZkAQBAEB/PWnMLRjMzQ0ZTKy44toYT7blQh/QMDAGtAFgAAAOIWVKeiAIAgCAID+etOGB2Nzgi4M0YI5iyNQhsDdBMOsP+FZ71SkthGDQUrS2CMRtcbkDjO5Ad6AzLXfh7nQQzAeDG4tdzB24+0W61GRnTqZxhj6Q01xwkTiQOMscb36iSEQRoipTG9duKsfNDA0guiBc+3EXWsOmwuoyMv+rrDHU+GwseLPcC9wPEXHNb2EKlLKgMn16/5X+v9KjIzkwfQWGqwYTRsPystc4Oudpa47Mu7aBZAcGqLG2U9YYZWtAm8FryBdsg3NvxA7R0gIgjclShAUPWjotU1/ycU+S0fCZ8xttdweW3sd7lCFzpKe0LI3gGzA1w4j4IB6lSmf6L6tDTYgZ3ua6GNxMLdpN/s34tgUIXLS3Dn1NDPDHbPIyzb7Be4O9UpVtWGidTQPmM4ZaRrcuV19oLv3UBoCoObE4S+CVjfGdG5o6S0gIDHcI1fYtTScJA+Nkli3MHA7Da+8cwUITf+E6Rect7Tf2QFu0Lpq6OJ4r5A+Qvuwgg2ZlGzYBx3VKWJAUzWdo3PXQwsgy3ZIXOzG2zKR8SowdmrzBJaOiEM2XPnc7wTcWNrbVQVzWBq4NTKailLRI7+JGdgcfKDuI8qhCU0DhxaMiKtDOAY0hriQ6S4sGi43i19pVKXZARmkGBw1kDoZhdp3Eb2u4iDyoDMmaAYnQzF9DO1wPPkJHI5puCoQkZWaRyjKTHGNxcCwH27UBbNBcEmpKdzaiThJXyOe51y7eALXPQqUsaAIDJ9KNAKyfEpKiMR8G6Rjhd1jYBoOzqKhDVmDYOhUp+kAQBAEAQGTaR6AVk2JyVDOD4J0rHC7rGwawHZ/SVCGsNGxUp9QBAeFdSMmjdHI0OY8Wc08YQGUYlqwqqebhcPn3G7ATke3mzbnBSxLHbwWkb28GTG3iL7sB9o/ZAdmimrJsUonrJOGlBzBu3KH78xJ2vKA0VUoQFE1n6K1FfwHAZfm82bMbb8tvgoCd0HwqSloYoZbZ2XvY3G1xO9UFM051ZvlmdPRloc85nxk5fC43NdxXO2yliFi0Fbijbsrwzg2ssx1wZHOuLXI2EWvt6FSlvQBAEAQBAEAQBAEAQBAEAQBAEAQBAEAQBAEAQBAEAQBAEAQBAEAQBAEAQBAEAQBAEAQBAEAQBAEBD49pHDSFglzeHe2UX3Wv8Qtijhp1r9nwNXEYunQt2/Eiu+FR+k7Kz7OrGttbD9ch3wqP0nZTZ1YbWw/XId8Kj9J2U2dWG1sP1yHfCo/SdlNnVhtbD9ch3wqP0nZTZ1YbWw/XId8Kj9J2U2dWG1sP1yHfCo/SdlNnVhtbD9ch3wqP0nZTZ1YbWw/XId8Kj9J2U2dWG1sP1yHfCo/SdlNnVhtbD9ch3wqP0nZTZ1YbWw/XId8Kj9J2U2dWG1sP1yP3Fp9SOcGjhLuIA8HjJso9H1UrljpWg3ZXyLDiFY2GJ8r75WC5ttNlqU4OclFcWb1WoqcHOXBFb74VH6Tsrc2dWNDa2H65DvhUfpOymzqw2th+uQ74VH6Tsps6sNrYfrkO+FR+k7KbOrDa2H65DvhUfpOymzqw2th+uQ74VH6Tsps6sNrYfrkO+FR+k7KbOrDa2H65DvhUfpOymzqw2th+uQ74VH6Tsps6sNrYfrkO+FR+k7KbOrDa2H65DvhUfpOymzqw2th+uQ74VH6Tsps6sNrYfrkO+FR+k7KbOrDa2H65FgwjE2VMQljvkJIFxY7CQdnUtSrSlTl2ZcTeo1o1oduPAh8W01p6eZ8L2vzMtewBG1ody862KWBqVIKa4M1K2kqVKbhK90cnfFpPJk9g/dZNm1ehi2vQ8mO+LSeTJ7B+6bNq9Bteh5Md8Wk8mT2D902bV6Da9DyY74tJ5MnsH7ps2r0G16HUd8Wk8mTsj902bV6Da9DqfO+LSeTJ2R+6bNq9Bteh1PvfFpPJk7I/dNm1eg2vQ6jvi0nkyewfumzavQbXodR3xaTyZPYP3TZtXoNr0Oo74tJ5MnsH7ps2r0G16Hkx3xaTyZPYP3TZtXoNr0PJjvi0nkyewfumzavQbXoeTO/BNL4KqXgo2vDrF20ACwtz86xVsHOlHtSM+H0hSrz7Eb3LCtQ3jOdbPj0/RJ8WLr6L4S9v5OBpvjD3/AIKAuscIIAgCAKA/UUbnGzQXHkAJPsCjaW9ljFydki3aNaDST5jUCSFotl2AFx232HaLbOLjWhiMfGFlCzOrhNFyqXdW8V4E/TaJ4fDEW1EjHOJPhueGG3FYX2WWrLF4icrwW7ytc3o4DC0oWqtX872PtLhmEth4J00Djt8MvYH79hzA7wpKri3PtJP0s7FhRwKp9hyT63Vyg6QYV8nlyteJI3bWPaQQW89uMca6tCr8SN2rPxOHiqHwZ2TuvBkasxrBUHRh38aP12/iC8VPofoZKPeR9UbJpj9AqPuz+S+dwnfR9T63Hfbz9DE19IfHFz0Y0IbVQNldPYOJ8FoBIsbWJO49S52JxzpT7CidjCaMjWpqblkT51fUTBd8kthvLnsaPwhau0a0nZJZG7sjDxV5N5r+jikwHBh/mR1TNKyLEYzl/BieF0fz/k536N4S7xa7KeeSO3vA+K9rE4pcaf4ZjeCwL4VfyjwdoNE/+BXRP5jl/SSvWvTj9cGjxsunLu6qZF1+hVZELiPhG8sZzf6d/sCzwx1GXjb1NarozEQ32uuhATQuYbPaWnkcCD7CtpST3o0ZRcXZqx+F6PIQBAEAQGv6ufq+P1n/AI3L57H9+/b9H1mi/to+/wCzP9PfrGfpZ/tsXWwPcR9/2zhaT+5l7fpEAto0AgCAuuiuiNNVxB5qHkjx2NDWlp6Te457Lm4nGVKUuz2fQ7OD0fRrw7XbfVLwLPDoDQt3se71nn9NlpPSFZ+NvY6MdFYZcU37/wDBVaP4XCPnGxs9d5HxKRxGJn9N37CeEwVJfMkvVkLWPwMfZv6nCf8AxbMFjX/7Y1Kj0cvDK5FVAwZ3imoZ6u38V1njri42ZrTWj5cG1/vW5F1FBSH+DVHoljLf9Tb/AAWeNSqvqhkzWlRw7+ipmiHkbYkXBtxjaCthbzTas7HxCBAWvVn9P/tv/StHSPc+6Opoj7j2ZrS4J9QZzra8en6JPixdfRfCXt/JwNN8Ye/8FAXWOEEAQHrTUz5HBsbC5x3BouV4lJRV5Ox7hCU3aKuy74RoAA3hKyTI0bS1pAsP5nnYOpc2rpC77NJXOzQ0Sku1Xdl/vFntV6XUlICyhha4jZntZvt8Zy8wwdWr81aR7qaQoUF2aEff/eJVMS0nq5z4czgPJb4I9y3qeFpU+COZVx1erxlluIgrZNO59YwuIABJO4DaT1KNpb2VJt2R9lic0kOaWuG8EEH2FE01dFlFxdmj8qnkIDow7+NH67fxBeKn0P0MlHvI+qNk0x+gVH3Z/JfO4Tvo+p9bjvt5+hia+lPjid0W0lko37BmicfDZ+Y5CtTE4WNZdTeweNlh5ecXxRescjjxWlHyeYZ2nMGk2223OG8dK5lFywtT51uO1iFDHUf/AJS3rf8A9MyxDDpYHZZY3MPONh6DuK7UKkJq8Xc+cq0alJ2mrHKshiPiAkaLHKmE/NzPHNckewrDOhTnxibFPFVqf0yZOxabueMtXBHM3ltldb4fBarwKjvpyaZux0m5K1aCkj909HhM778LJBfexxAF+Z5BUlPF01aykWNLA1XftOPT/wBI7FqLD23EFRISN2ZgLT/ULfBZqVTEP64owVqWFV1Cbv6EAto0AqAgNf1c/V8frP8AxuXz2P79+36PrNF/bR9/2Z/p79Yz9LP9ti62B7iPv+2cLSf3Mvb9IgFtmgEBOYDorUVRuG5IuORwsOrylq18XTpcd78jdw2Aq13dKy82W+PF6HC4zFETNKfHIIN3c7twHMFz3Rr4qXaluR1liMNgo9iHzS8SsYtptVz3AcImeSzYetx2n3LdpYGlDirvqc2tpOvU4Oy6FckeXG7iSTvJNz7VuJJKyOe227s+KkCAICWdo5UCl+U5RwW/fty3te3Jda+s0/ifDvvNvU6vwfjW+UiVsGoEBa9Wf0/+2/8AStDSPc+6Opoj7j2ZrS4J9QZzra8en6JPixdfRfCXt/JwNN8Ye/8ABQF1jhBAWLRnRGarIcbxw+WRtPqjj6dy08RjIUty3s6GE0fUr73uj5/0X2aSjwqHYPCI2DYXyHp5PcuUlWxc+n4R25PD4GG7j+WZxpBpHPVu8M2YPFY3xR08p512KGGhRW7j5nz+JxtTEP5uHkQ62TUCAICT0bxUUtS2UszgXBHHY8Y51gxFL4tNxvY2cJiPgVVNq57aW402rqOEazK0NDRfebEm559q84Wg6MOy2e8biViKvbSsuB+9HtGJatkjmbAweDfc5/kg9HxClfFRotJ+J6wuBniIylHw/LIR7CCQRYg2I5CtlO/A0mmnZnvh38aP12/iC81Pofoe6PeR9UbJpj9AqPuz+S+dwnfR9T63Hfbz9DE19KfHBAelPO5jg5ji1w3EGxXmUVJWaPUJyg7xdmWGn02qQ3LKI5mckjdvtC1JYGne8bp9DoQ0nVtadpLqeU2JUEu19I+N3GYpNnZcLKqlXjwnf1R4lWw0/qptPo/7OWSKhPiyTj1mMPwIWROv4pGNxwz4N5I4po4gTle4jiu235rInPxRikqfgzmKyGEID3oIBJKxjnBoc4NLjuaCbXXipJxi2lcyUoKc1Fu1yT0rwaOkmDI5eEBaHHddp5DbZzrDha0qsO1JWNjG4aNCfZjK5G0FE6Z+Rls5Byg7MxG2w51lqTUFd8DXpUnUl2Y8TwewgkEEEbCDsIPQvaaa3Hhpp2Zr2rn6vj9Z/wCNy+fx/fv2/R9Vov7aPv8As8dItB46mV0wkcyR1r7i3YA0bN42Aca9UMdKlFRtdI84rRkK03O9myGi1aG/hVAtzN2+8rYek926JqLQu/fP8He/CMNw5ofKeEk+yHEOcehg2DpKxqtiMS7R3L/fEzPD4TBrtT3vrxyKppBpjPUXYz5qHcGt3kc7vyC3qGChT3vezmYnSVSt8sd0StrdOcEAQBAEAQHecan+T/J+EPA+T13tffa/EsPwIdv4lt5sazV+H8K/ynJT07nuytFzvPMBvJPEFklJRV2YoQcnZHmVTyy16s/p/wDbf+laOke590dPRH3HszWlwT6gznW149P0SfFi6+i+Evb+Tgab4w9/4KCxpJAAJJ3AbST0Lqt24nDSbdkaHopoIBaWrG3e2Lk9b9lyMVj7/LTz/o7+C0Xb562X9li0n0kioo7CxlI+bjHFzm25vxWphsNKvK/h4s3sZjIYaNv8vBGQ4hXSTyGSVxc87z+QHEOZfQU6cacezFbj5WrVlVk5Td2c69mMIAgCAIAoCyUGm1VCGtYIxG37AYALdW1ac8DSnvd7+p0aek61NJK1vKxDYvWCad8jW5Q92a3Jy+9bFKDhBRfgaleoqlRzStc/GHfxo/Xb+IL1U+h+h5o95H1RsmmP0Co+7P5L53Cd9H1Prcd9vP0MTX0p8cEAQElgmBzVT8sTfBHjPOxrRznl5lgrV4UleRs4fC1K8rRW7z8EfvFo6eK8cRMrxsdKdjb8YY0cXObqUnUn80ty8v7PVdUqfyQ3vxf9EUtg1AgCAkMGweWqeWRZS5ozG5ts5uVYa1eNJXkbGHw067cYHHU0743Fj2lrhsIIsQskZKSuuBinCUH2ZKzPNU8HThtQI5mPN7McHWG822gLxUj2ouPmZaM1Cak/AYlWunmfK4AOe4uIG4JTgoQUV4CtVdWbm/E1bVz9Xx+s/wDG5cLH9+/b9H0+i/to+/7OrFtK6WneWSSHhG2u0Aki4BHNuIXilhKtRXitxkrY6jRfZk95T8a1iSPBbTMyDy3bXdQ3D3roUdGxW+o7nJxGmJS3Ulbq+JSqmofI4ue4ucd5JuSulGKirLgcec5Tfak7s816PIQHvS0ckpIjY55AuQ0XNuXKNpXiU4x+p2PcKc5/SrnyWkkb40b2nnaR8UU4vgyulNcU8jxIXq54sACdwS4SbOqmwyeQ2jhkd0NcfevEqsI8WjJGhVl9MXkSnc2Yhmq5WwjyLh8h6GDd0lYNZ7e6kr/hG1qXw99aXZ6cXkcldiTMhip2ZIvtE7Xyc7ncn8o2LJCk79qbu/wvQxVK8ez2KatH8v1/ojFnNUterP6f/bf+laGke590dTRH3HszWlwT6gz/AFm0j5ZqVkbS57hJYDpj9g511dHTjCM5Sdlu/k4el6cqk6cYq73/AMEzonojHSgPfZ85G/iZzN/da+Kxkqu5bom3gtHxoLtS3y/Xod2k+Pso4sxsZHbI2cp5egcaxYbDyrSsuHiZsZi44eF3x8EY3X1sk0jpJXFz3bz+QHEOZfQwhGEezFbj5KrVlVk5Td2c69mMIAgCAICY0RwttTVsjf4liXW2bAOXpstfFVXSpuS4m5gaCrVlCXA4MToXwTPieLOabdI4j0ELLTqKpFSXiYK1KVKbhLijmXsxBAdGHfxo/Xb+ILzU+h+hko95H1RsmmP0Co+7K+dwnfR9T63Hfbz9DE19IfHBATOi+j76yXKNkbdsj+Qcg/mK18TiI0Y3fHwNzB4OWInZcPFl001rGUNG2mpxkMgI2b8n2jflO6/Subg4OvVdSe+x2MfUjhaCpU91/wBeJmS7R82EAQBAetLUvieHxuLXjcRsIXmUVJWktx7hOUJdqLsyZqtK5pW2mjhlPE58fhDrBC144SEHeLa9Gbc8fUmrTSfqiCkfck2A5huWylY0m7u58VIEBr+rn6vj9Z/43L5/H9+/b9H1mi/to+/7M/09+sZ+ln+0xdbA9xH3/bOFpP7mXt+kQC2jQCAIAgOrCawwzxyAkZHAm2+3H7rrHVh24OPmZqFT4dSM/JmlS6wqO3iyH+kfmVx1o6r5o+hlpbD9ciOqNPqX7NJmP8wYP3WaOj6vjP8AZry0tR8IfojptP3f8qkhZ03d8MqyrR6/ym3/AL7mCWln/hTS/P8ARGV2mVZKLGXIORgDffv96zwwVGPhf1NappLET3dq3oQMjy4kuJJO8naT1rZSS3I0W23dnxUgQFr1Z/T/AO2/9K0dI9z7o6miPuPZmtLgn1B+TGL5rDMBYHjtx7eoK3drEsr3P0oU46zCoJXZpYmPcBYFzQdnWskKs4K0XYxVKFOo7zin6nh3PUnm0XYavWs1eZ5mPU6HIskO56k82i7DU1mrzPManQ5Fkh3PUnm0XYams1eZ5jU6HIskO56k82i7DU1mrzPManQ5Fkh3PUnm0XYams1eZ5jU6HIskO56k82i7DU1mrzPManQ5Fkj2pcIp4nZo4Y2O3Xa0A26QvMq1SStKVz3DD0oO8YpP0PtZhUErs0kLHuta7mgm3SUhVnBWi7FnQpVHecU31R4dz1J5tF2Gr1rNXmeZj1OhyLJDuepPNouw1NZq8zzGp0ORZI+twCkBBFPECNoORu9HiKr/wAnmVYSgt6gsjunha9pa9oc0ixB2gjoWKMnF3XEzSipK0ldHB3PUnm0XYasus1eZ5mDU6HIskO56k82i7DU1mrzPManQ5Fkjro6KOIFsUbWNJuQ0AbepY5zlN3k7manShTVoK3oedZhUErs0sLHuAsC5oJtt2bekr1CrOCtF2PE8PSqO84pvqjw7nqTzaLsNXrWavM8zxqdDkWSHc9SebRdhqazV5nmNTociyQ7nqTzaLsNTWavM8xqdDkWSHc9SebRdhqazV5nmNTociyQ7nqTzaLsNTWavM8xqdDkWSHc9SebRdhqaxV5nmNTociyQ7nqTzaLsNTWavM8xqdDkWSHc9SebRdhqazV5nmNTociyQ7nqTzaLsNTWavM8xqdDkWSO2lpmRtDI2hrRuDRYbdp2LHKTk7yd2Z4QjBdmKsjmqcGppHF74I3PO9xaCTsA39AC9xr1Iqyk7GKeGozfalFN+h59z1J5tF2Gq6zV5nmedTociyQ7nqTzaLsNTWavM8xqdDkWSHc9SebRdhqazV5nmNTociyQ7nqTzaLsNTWavM8xqdDkWSHc9SebRdhqaxV5nmNTociyQ7nqTzaLsNTWavM8xqdDkWSHc9SebRdhqaxV5nmNTociyQ7nqTzaLsNTWKvM8xqdDkWSHc9SebRdhqazV5nmNTociyQ7nqTzaLsNTWavM8xqdDkWSHc9SebRdhqazV5nmNTociyQ7nqTzaLsNTWavM8xqdDkWSPakwmnidmjhYx1rXa0A26QvMq1SatKTZ7hh6UHeMUn6HasZmCAIAgCAIAgCAIAgCAIAgCAIAgCAIAgCAIAgCAIAgCAIAgCAIAgCAIAgCAIAgCAID4XBAfUAQBAEAQBAEAQBAVPWVpB8jonZHWml+bjtvBPjEdA/JAUDVjpNMyv4Gpke4SjIA8k5ZBtbv3X2hRENrVKEAQFA1yVkkVJEYpHMJlsS0lptldyKMjIPVlp8cwpayS+Y2ilceM/Ycec7j1ciA1tUplkGITd0pi4V/BXPgZjl/hX8XcoQ1NUoQHDjriKWcgkERPII3g5CgMk1RYrPLX5ZJpHt4Jxs5xIvs4ioiI2lUoQERpdUmOgqXtJBbC8gjeDlNigMa0C0wnhrY+Hme+GQ8G/O4kNvudt5DbquoQ3xUpTNaOkZpKMtjdaabwWEb2t+072bOkoCpancVnlrJWyyveOCuA5xNjmHEVERGwKlCAICs6w8f+R0Mj2m0r/Ai9Y7z1C56ggMz1daT1EWIsiqJZHMlvG4SOJyvO1hsd20Af1KENyVKEAQFI1vVckWHh0b3MdwzBdpINrP2XCEZy6mq2WWlmMsjnkS2BcS6wyjlUQRoKpQgCAoGtTS+WjYyKnOWWQEl9rlrBs2A7LkqEIbCtXtTVQMnnr5RJI0PABLrXFxc32m3IlgTugmjVfR1Ugnn4WmMZDDnJu/M0g5Tu2B3tCFL2qAgCAIAgCAIAgMhxSUYrjrIgb01MTfkIaQX+1wDegKEIfWrh5psSE8ewS2laRxSNIv7w09aMM2XR7FG1VLFM37bQTzO4x7bqlJFAEBnGvD6FF99+hyjIysaX6DZaSKspm+DwTDMwcRyi7xzco60BYtV+nfDBtLUu+dGyJ5/5g8knyh7xzoDjH/6rq/8ACgNYVKEBwaQfRKj7mT8DkBjOpj6x/tO/SoiI3VUoQFb1jSWwqq547e0gIDG8YwG2GUlYweNmjltyh7sjvZs6goQ1zVvpB8roGl7vnYfm5eobHdbbHpuqUok7TjGJzynbSU0bsvIQA7KP6nXd0AKEOPUs+2IEX3wu69rUQRuapQgCAyLSao/xPG4qVpvTwO8Pk8HwpD8GKEIvW9hXAVzaiPY2YA3H2ZWWHwDT7UYZrOiWMCro4pxvc2zxyPGxw9oPVZUpMIAgKFrp+rR9+z4PRkZyaj/ok3336QogjSFShAEBnutfRKWrYyenbnkiBDmcbmHbs5SDxKMhR9GtYFZQWhlbwkTNnBvBa9g5A7f1FAa5otpZTV7SYXEPaLvjdsc3n5xzhUpPIAgCAIAgCAICuafY98ioZJGm0rvAi9c8fULnqQGb6D6u3VVKKh1Q+HOSGho3sGy5N+M39yhDo0t1augpXziqkmMQzZXD7P2tt+Talgd2pHGrtlpXHceEj6DsePbY9ZRBGqqlCAznXh9Ci++/Q5RkZcdGDmoae+28LL9kKlMn1laEupJPlVKDwBN3Bu+F973H8nwKhDl0DxOSpxqGWU3kLSHG1r2jIv02CA3dUoQHBpB9EqPuZPwOQGM6mPrH+079KiIjdVShAU/WxJbCpucsH+sIwcuh+EMqcBZA/dLG7byOzOLT1GxQGSUeJVNC6pp2+C6RphkHGDe1xz2uB6yhDZ9DdHRR4YWOHzsjHPl9Yt3dAFh7eVUpmup82xUD0cg+CiIjeFShAQWm2OCiopJft2yxjledg9m/qQGW6DaBvroHVL6h8Rc9waWja6x8I3v5V/YoQkNJ9WToqWWZtVJM6JucMcNhAtm49+W56kFj9aksbs+SlcdjvnI+kbHAdVj1FEEa6qUICha6fq0ffs+D0ZGcOpKVopJrkD53jIH2QogjRxUM8pvtCpT0QBARdXpDSxTtp5JmsmcLta64uPW8W/Ne6A8dIMAo6uM/KI2EW/ibGubzh43IDH9V8ThjDRCS5jeEu7liAIBPScvXZQhvSpQgCAIAgCAICp6aaFDEXxl9Q+NsYIa1rWkXJF3bePYB1ICx4bRNghZEwWZG0NHQBZAetRC17HMcLtcC1w5QRYoCjaPas2UdSyeOqkuwnwS1tnNOwtJ32UsC+qgICv6ZaLsxCFsT5HRhr812gEnYRbb0oCWwujEMMcQJIjaGgnjsLID2nha9pa8BzXAhwO0EHYQQgKVgWriKlrvlMcrsjSckdtwIIsXHabX2KAvKoCA8K6m4WJ8ZNg9jm35Lgi/vQFS0R1ex0FRwzJ3vOUts5rQNttuzoQF0QBAQ2lmACupzA6R0bS4OJaATs4tqA99HcJFJTRwNcXiMWDiACdpO4dKAh67QSmlr21js2YFriwWyue3c48fk7OO3OUBaJG3BHKLIClaM6uo6KrFQyoe4gOGUtaBZ3OFAXdUBAVjTPQ8YjwYfO+NkdyGta03ceM35kBNYNhrKanjhj8SNoaOflPSTcoDrkYHAgi4IsRzIChYRqwjpqplRFUyAsfma3K21jfweW1jZSxLF/VKEBB6X6ONr6cQukdGA8Pu0AnYCLbelAU4anoRurJey1SxLHrS6pYmSMf8AK5TkcHWLW7bEG3uSwsaQqUICn6Z6BRYhI2R0r43tbl2AEEXJ2g9KArrNU0niur38F5IB+Bdb3KWJYu2i2itNQMLYWnM7x5HbXO6+IcwVKTiAIAgCA//Z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577850" y="-304800"/>
            <a:ext cx="4114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4" descr="data:image/jpeg;base64,/9j/4AAQSkZJRgABAQAAAQABAAD/2wCEAAkGBxISEBUUEhIWFhIVFxsYFRcYGRcXGxgVHxgWGhodHxYaKCggGhonHRgXIjEiJSkrLy4uHB8zODMsNygtLisBCgoKDg0OGhAQGjclHCQwLCstNC0vLCwsLy8sLCwsLDQsLDQ3LC0sLCwsLCwsLCwsLCwsLCwsLCwsLCwsLCwsLP/AABEIAIYBWQMBEQACEQEDEQH/xAAcAAEAAwEBAQEBAAAAAAAAAAAABQYHBAMBAgj/xABLEAABAwICBAcLCgQEBwEAAAABAAIDBBEFEgYHITETQVFhcYGSFhciMlJUY3KRobEUIzQ1QnOywcLRM2KCgxVEorMkQ1OTw9LhNv/EABoBAQEAAwEBAAAAAAAAAAAAAAABAwQFAgb/xAA0EQACAQICBwYGAgMBAQAAAAAAAQIDEQSRBRQVITFSYRIzQVFxgRMiMjShscHRQvDx4SP/2gAMAwEAAhEDEQA/ANM1g43JR0LpocvCBzGjMLja4A7OhAQOrTTmWtkkhqcnCAB0ZaMtxucLco2FQhoapSlay9MXUEcbYcpnkNxmFw2MbyRznYOvkQDVjpNPXRTOnLczHgDKMvglt/jdQF1VBzYnMWQSPb4zWOcOkNJCAx7B9P8AF6qTgoGxPkyl1sgGwWvtJ51CE5/iOkfm8fsZ/wCyAuWiE1a+nJrmBs2c2DbAZLC24nnVKTiApWtDSSooYIX05aHPkLXZm5tmUn4hQFbwTG8erIeFgMBZctuWtabjfsKEOaXWHidFPwdbCw7iW2yEt5WuBIO48qA1fCsQZUQsmjN2SNDm/wD3nVKdaA4sYxWKlhdNM7Kxu/lJ4gBxk8iAziLTrEq+RzcOpmtjabF7/Ct6xNmg8wuoQ/dR3SR+FeN/8reDPuNkBZ9X+MVdTDIayLg3skyDwHMvsBOw854lSlqQGS6Yaa4nQVjonGN0fjRnJbNGTy33jaCoQ0rAMWZV00c8fivF7eS7c4HnBuFSlF0408qIq1tJRBrpBZr7jNeR1rNHQN/SoQ0DC2yiFgncHTZfDLRYZuOw5OJUp1IAgCAIDItLNYFdBiE1PDweVj2tYCy52tYd9+UqEOr/ABfSTzVvZj/90BNaI1+MvqQ2tgayDI67gGDw9mUbHE8qFLyqDyqahsbHPe4NY0EuJ3ABAZjiGsipqajgMLgzHie4XJA3uy7A1vO4+xQh9qu6SNpkux9tuRoY49nZfqQDRTWoXyiGujawk5RK24Adus9h8XpB6uNLi5qIKpT6gKFrR0pqaHgPk5aOEzZszc261vioCHwrFtIKqBs0PAGN17bGgmxtuPQhDij1k4hSVHB10LTYjO0NyODeVpBId+aXBrdDVsmiZLGbskaHNPK0i4+KpT3QGfa7JbYc0eVM0exr3fkoyMzWshfhddDKy5GSOZn8zXNGYe3MEB/QNNXxvgEzXDgnMz5uRtr3PQqUwfHZJMSfWV20QwBoYOYusxvTa7j0qELfqJf83VjkdGfaH/siCNTVKcWN/RZ/un/gKAwPVzjcNHWiackR8G5twC43OW2wdChDU++nhvlyf9tyXFy2YXiDKiFk0ZJY8XbcWNuhUp1IDM9ef0an++P+25RkZ+9VOOU0OHBktREx/CPOVz2g22cRRAqutbHYa2qhZTfOcG0tzNBOZ7j4o5bWHtQGqaC4U+lw+GKTxw0lw5C5xdbqvZUpPoDF9duKudVR09/AjjDyOV7i7b1Ae8qMjNL0Hw1tPQQMaBtYHOPK5wuSedUpOoAgCAqusTRkV1IQ0fPx3dEeU8behw2dNkBlehGmj8PZPE5pIc1xjadmWcC20cQPH0KELhqn0ZcScQqBeSQkxX5DfM/pO0Dm6UQRpypQgCAIAgP5605kDcancdwmYT0BkZUIau3WNhth/wAR/pd+ypSbwLHqesY59O/O1psTYjba/GgJNAZnruxJzKeKBps2Vxc/nDbWHRcg9SjIzu1N4Y2Og4a3hzOdc8eVpLQOjYT1ogi/KlMW104MyKojnYAOHBD+d7bbekg+5RkZoGrLEHTYZCXm7mAx35Q02HusqUtKAyfXr/lf6/0qMjJrVxj9JFhsLJaiJjxmu1z2gjwjxFAUPWTizK+vY2lBkytEYLQfDdcnZyjbvQGy6KYc6moqeF/jxxtDvWtcjovcKlJVAZlr1k/4WnbyzF3sjcP1KMjPbWLo9w+FQysHzlNG0jlMeRuYe4HqQFCotL5RhbqBoJe94awj/pu3t6S7YOlAaFi2ACi0emhFs4jzyHleXNzft1IUidRLvpYv/wBI2/7iIiNYVKcWN/RZ/un/AICgMN1T0Uc2IBkrGvZwTzlcLi4y2NlCGz9y1D5rD2AqUk6anZGwMY0NY0WDRsAHQgPVAZnrz+jU/wB8f9tyjIyF0Q0IgrcJfJlPyq7xG65tcWygt3W4utAROrHGW0dfknaAJPmy5wF45L2G3iF9hQG+KlCAxPXXhzm1rJvsSxht+RzS649hBUZGaNq7xhtTh8RB8ONojkHGHNFvYRYhUpZkAQBAEB/PWnMLRjMzQ0ZTKy44toYT7blQh/QMDAGtAFgAAAOIWVKeiAIAgCAID+etOGB2Nzgi4M0YI5iyNQhsDdBMOsP+FZ71SkthGDQUrS2CMRtcbkDjO5Ad6AzLXfh7nQQzAeDG4tdzB24+0W61GRnTqZxhj6Q01xwkTiQOMscb36iSEQRoipTG9duKsfNDA0guiBc+3EXWsOmwuoyMv+rrDHU+GwseLPcC9wPEXHNb2EKlLKgMn16/5X+v9KjIzkwfQWGqwYTRsPystc4Oudpa47Mu7aBZAcGqLG2U9YYZWtAm8FryBdsg3NvxA7R0gIgjclShAUPWjotU1/ycU+S0fCZ8xttdweW3sd7lCFzpKe0LI3gGzA1w4j4IB6lSmf6L6tDTYgZ3ua6GNxMLdpN/s34tgUIXLS3Dn1NDPDHbPIyzb7Be4O9UpVtWGidTQPmM4ZaRrcuV19oLv3UBoCoObE4S+CVjfGdG5o6S0gIDHcI1fYtTScJA+Nkli3MHA7Da+8cwUITf+E6Rect7Tf2QFu0Lpq6OJ4r5A+Qvuwgg2ZlGzYBx3VKWJAUzWdo3PXQwsgy3ZIXOzG2zKR8SowdmrzBJaOiEM2XPnc7wTcWNrbVQVzWBq4NTKailLRI7+JGdgcfKDuI8qhCU0DhxaMiKtDOAY0hriQ6S4sGi43i19pVKXZARmkGBw1kDoZhdp3Eb2u4iDyoDMmaAYnQzF9DO1wPPkJHI5puCoQkZWaRyjKTHGNxcCwH27UBbNBcEmpKdzaiThJXyOe51y7eALXPQqUsaAIDJ9KNAKyfEpKiMR8G6Rjhd1jYBoOzqKhDVmDYOhUp+kAQBAEAQGTaR6AVk2JyVDOD4J0rHC7rGwawHZ/SVCGsNGxUp9QBAeFdSMmjdHI0OY8Wc08YQGUYlqwqqebhcPn3G7ATke3mzbnBSxLHbwWkb28GTG3iL7sB9o/ZAdmimrJsUonrJOGlBzBu3KH78xJ2vKA0VUoQFE1n6K1FfwHAZfm82bMbb8tvgoCd0HwqSloYoZbZ2XvY3G1xO9UFM051ZvlmdPRloc85nxk5fC43NdxXO2yliFi0Fbijbsrwzg2ssx1wZHOuLXI2EWvt6FSlvQBAEAQBAEAQBAEAQBAEAQBAEAQBAEAQBAEAQBAEAQBAEAQBAEAQBAEAQBAEAQBAEAQBAEAQBAEBD49pHDSFglzeHe2UX3Wv8Qtijhp1r9nwNXEYunQt2/Eiu+FR+k7Kz7OrGttbD9ch3wqP0nZTZ1YbWw/XId8Kj9J2U2dWG1sP1yHfCo/SdlNnVhtbD9ch3wqP0nZTZ1YbWw/XId8Kj9J2U2dWG1sP1yHfCo/SdlNnVhtbD9ch3wqP0nZTZ1YbWw/XId8Kj9J2U2dWG1sP1yHfCo/SdlNnVhtbD9ch3wqP0nZTZ1YbWw/XId8Kj9J2U2dWG1sP1yP3Fp9SOcGjhLuIA8HjJso9H1UrljpWg3ZXyLDiFY2GJ8r75WC5ttNlqU4OclFcWb1WoqcHOXBFb74VH6Tsrc2dWNDa2H65DvhUfpOymzqw2th+uQ74VH6Tsps6sNrYfrkO+FR+k7KbOrDa2H65DvhUfpOymzqw2th+uQ74VH6Tsps6sNrYfrkO+FR+k7KbOrDa2H65DvhUfpOymzqw2th+uQ74VH6Tsps6sNrYfrkO+FR+k7KbOrDa2H65DvhUfpOymzqw2th+uQ74VH6Tsps6sNrYfrkO+FR+k7KbOrDa2H65FgwjE2VMQljvkJIFxY7CQdnUtSrSlTl2ZcTeo1o1oduPAh8W01p6eZ8L2vzMtewBG1ody862KWBqVIKa4M1K2kqVKbhK90cnfFpPJk9g/dZNm1ehi2vQ8mO+LSeTJ7B+6bNq9Bteh5Md8Wk8mT2D902bV6Da9DyY74tJ5MnsH7ps2r0G16HUd8Wk8mTsj902bV6Da9DqfO+LSeTJ2R+6bNq9Bteh1PvfFpPJk7I/dNm1eg2vQ6jvi0nkyewfumzavQbXodR3xaTyZPYP3TZtXoNr0Oo74tJ5MnsH7ps2r0G16Hkx3xaTyZPYP3TZtXoNr0PJjvi0nkyewfumzavQbXoeTO/BNL4KqXgo2vDrF20ACwtz86xVsHOlHtSM+H0hSrz7Eb3LCtQ3jOdbPj0/RJ8WLr6L4S9v5OBpvjD3/AIKAuscIIAgCAKA/UUbnGzQXHkAJPsCjaW9ljFydki3aNaDST5jUCSFotl2AFx232HaLbOLjWhiMfGFlCzOrhNFyqXdW8V4E/TaJ4fDEW1EjHOJPhueGG3FYX2WWrLF4icrwW7ytc3o4DC0oWqtX872PtLhmEth4J00Djt8MvYH79hzA7wpKri3PtJP0s7FhRwKp9hyT63Vyg6QYV8nlyteJI3bWPaQQW89uMca6tCr8SN2rPxOHiqHwZ2TuvBkasxrBUHRh38aP12/iC8VPofoZKPeR9UbJpj9AqPuz+S+dwnfR9T63Hfbz9DE19IfHFz0Y0IbVQNldPYOJ8FoBIsbWJO49S52JxzpT7CidjCaMjWpqblkT51fUTBd8kthvLnsaPwhau0a0nZJZG7sjDxV5N5r+jikwHBh/mR1TNKyLEYzl/BieF0fz/k536N4S7xa7KeeSO3vA+K9rE4pcaf4ZjeCwL4VfyjwdoNE/+BXRP5jl/SSvWvTj9cGjxsunLu6qZF1+hVZELiPhG8sZzf6d/sCzwx1GXjb1NarozEQ32uuhATQuYbPaWnkcCD7CtpST3o0ZRcXZqx+F6PIQBAEAQGv6ufq+P1n/AI3L57H9+/b9H1mi/to+/wCzP9PfrGfpZ/tsXWwPcR9/2zhaT+5l7fpEAto0AgCAuuiuiNNVxB5qHkjx2NDWlp6Te457Lm4nGVKUuz2fQ7OD0fRrw7XbfVLwLPDoDQt3se71nn9NlpPSFZ+NvY6MdFYZcU37/wDBVaP4XCPnGxs9d5HxKRxGJn9N37CeEwVJfMkvVkLWPwMfZv6nCf8AxbMFjX/7Y1Kj0cvDK5FVAwZ3imoZ6u38V1njri42ZrTWj5cG1/vW5F1FBSH+DVHoljLf9Tb/AAWeNSqvqhkzWlRw7+ipmiHkbYkXBtxjaCthbzTas7HxCBAWvVn9P/tv/StHSPc+6Opoj7j2ZrS4J9QZzra8en6JPixdfRfCXt/JwNN8Ye/8FAXWOEEAQHrTUz5HBsbC5x3BouV4lJRV5Ox7hCU3aKuy74RoAA3hKyTI0bS1pAsP5nnYOpc2rpC77NJXOzQ0Sku1Xdl/vFntV6XUlICyhha4jZntZvt8Zy8wwdWr81aR7qaQoUF2aEff/eJVMS0nq5z4czgPJb4I9y3qeFpU+COZVx1erxlluIgrZNO59YwuIABJO4DaT1KNpb2VJt2R9lic0kOaWuG8EEH2FE01dFlFxdmj8qnkIDow7+NH67fxBeKn0P0MlHvI+qNk0x+gVH3Z/JfO4Tvo+p9bjvt5+hia+lPjid0W0lko37BmicfDZ+Y5CtTE4WNZdTeweNlh5ecXxRescjjxWlHyeYZ2nMGk2223OG8dK5lFywtT51uO1iFDHUf/AJS3rf8A9MyxDDpYHZZY3MPONh6DuK7UKkJq8Xc+cq0alJ2mrHKshiPiAkaLHKmE/NzPHNckewrDOhTnxibFPFVqf0yZOxabueMtXBHM3ltldb4fBarwKjvpyaZux0m5K1aCkj909HhM778LJBfexxAF+Z5BUlPF01aykWNLA1XftOPT/wBI7FqLD23EFRISN2ZgLT/ULfBZqVTEP64owVqWFV1Cbv6EAto0AqAgNf1c/V8frP8AxuXz2P79+36PrNF/bR9/2Z/p79Yz9LP9ti62B7iPv+2cLSf3Mvb9IgFtmgEBOYDorUVRuG5IuORwsOrylq18XTpcd78jdw2Aq13dKy82W+PF6HC4zFETNKfHIIN3c7twHMFz3Rr4qXaluR1liMNgo9iHzS8SsYtptVz3AcImeSzYetx2n3LdpYGlDirvqc2tpOvU4Oy6FckeXG7iSTvJNz7VuJJKyOe227s+KkCAICWdo5UCl+U5RwW/fty3te3Jda+s0/ifDvvNvU6vwfjW+UiVsGoEBa9Wf0/+2/8AStDSPc+6Opoj7j2ZrS4J9QZzra8en6JPixdfRfCXt/JwNN8Ye/8ABQF1jhBAWLRnRGarIcbxw+WRtPqjj6dy08RjIUty3s6GE0fUr73uj5/0X2aSjwqHYPCI2DYXyHp5PcuUlWxc+n4R25PD4GG7j+WZxpBpHPVu8M2YPFY3xR08p512KGGhRW7j5nz+JxtTEP5uHkQ62TUCAICT0bxUUtS2UszgXBHHY8Y51gxFL4tNxvY2cJiPgVVNq57aW402rqOEazK0NDRfebEm559q84Wg6MOy2e8biViKvbSsuB+9HtGJatkjmbAweDfc5/kg9HxClfFRotJ+J6wuBniIylHw/LIR7CCQRYg2I5CtlO/A0mmnZnvh38aP12/iC81Pofoe6PeR9UbJpj9AqPuz+S+dwnfR9T63Hfbz9DE19KfHBAelPO5jg5ji1w3EGxXmUVJWaPUJyg7xdmWGn02qQ3LKI5mckjdvtC1JYGne8bp9DoQ0nVtadpLqeU2JUEu19I+N3GYpNnZcLKqlXjwnf1R4lWw0/qptPo/7OWSKhPiyTj1mMPwIWROv4pGNxwz4N5I4po4gTle4jiu235rInPxRikqfgzmKyGEID3oIBJKxjnBoc4NLjuaCbXXipJxi2lcyUoKc1Fu1yT0rwaOkmDI5eEBaHHddp5DbZzrDha0qsO1JWNjG4aNCfZjK5G0FE6Z+Rls5Byg7MxG2w51lqTUFd8DXpUnUl2Y8TwewgkEEEbCDsIPQvaaa3Hhpp2Zr2rn6vj9Z/wCNy+fx/fv2/R9Vov7aPv8As8dItB46mV0wkcyR1r7i3YA0bN42Aca9UMdKlFRtdI84rRkK03O9myGi1aG/hVAtzN2+8rYek926JqLQu/fP8He/CMNw5ofKeEk+yHEOcehg2DpKxqtiMS7R3L/fEzPD4TBrtT3vrxyKppBpjPUXYz5qHcGt3kc7vyC3qGChT3vezmYnSVSt8sd0StrdOcEAQBAEAQHecan+T/J+EPA+T13tffa/EsPwIdv4lt5sazV+H8K/ynJT07nuytFzvPMBvJPEFklJRV2YoQcnZHmVTyy16s/p/wDbf+laOke590dPRH3HszWlwT6gznW149P0SfFi6+i+Evb+Tgab4w9/4KCxpJAAJJ3AbST0Lqt24nDSbdkaHopoIBaWrG3e2Lk9b9lyMVj7/LTz/o7+C0Xb562X9li0n0kioo7CxlI+bjHFzm25vxWphsNKvK/h4s3sZjIYaNv8vBGQ4hXSTyGSVxc87z+QHEOZfQU6cacezFbj5WrVlVk5Td2c69mMIAgCAIAoCyUGm1VCGtYIxG37AYALdW1ac8DSnvd7+p0aek61NJK1vKxDYvWCad8jW5Q92a3Jy+9bFKDhBRfgaleoqlRzStc/GHfxo/Xb+IL1U+h+h5o95H1RsmmP0Co+7P5L53Cd9H1Prcd9vP0MTX0p8cEAQElgmBzVT8sTfBHjPOxrRznl5lgrV4UleRs4fC1K8rRW7z8EfvFo6eK8cRMrxsdKdjb8YY0cXObqUnUn80ty8v7PVdUqfyQ3vxf9EUtg1AgCAkMGweWqeWRZS5ozG5ts5uVYa1eNJXkbGHw067cYHHU0743Fj2lrhsIIsQskZKSuuBinCUH2ZKzPNU8HThtQI5mPN7McHWG822gLxUj2ouPmZaM1Cak/AYlWunmfK4AOe4uIG4JTgoQUV4CtVdWbm/E1bVz9Xx+s/wDG5cLH9+/b9H0+i/to+/7OrFtK6WneWSSHhG2u0Aki4BHNuIXilhKtRXitxkrY6jRfZk95T8a1iSPBbTMyDy3bXdQ3D3roUdGxW+o7nJxGmJS3Ulbq+JSqmofI4ue4ucd5JuSulGKirLgcec5Tfak7s816PIQHvS0ckpIjY55AuQ0XNuXKNpXiU4x+p2PcKc5/SrnyWkkb40b2nnaR8UU4vgyulNcU8jxIXq54sACdwS4SbOqmwyeQ2jhkd0NcfevEqsI8WjJGhVl9MXkSnc2Yhmq5WwjyLh8h6GDd0lYNZ7e6kr/hG1qXw99aXZ6cXkcldiTMhip2ZIvtE7Xyc7ncn8o2LJCk79qbu/wvQxVK8ez2KatH8v1/ojFnNUterP6f/bf+laGke590dTRH3HszWlwT6gz/AFm0j5ZqVkbS57hJYDpj9g511dHTjCM5Sdlu/k4el6cqk6cYq73/AMEzonojHSgPfZ85G/iZzN/da+Kxkqu5bom3gtHxoLtS3y/Xod2k+Pso4sxsZHbI2cp5egcaxYbDyrSsuHiZsZi44eF3x8EY3X1sk0jpJXFz3bz+QHEOZfQwhGEezFbj5KrVlVk5Td2c69mMIAgCAICY0RwttTVsjf4liXW2bAOXpstfFVXSpuS4m5gaCrVlCXA4MToXwTPieLOabdI4j0ELLTqKpFSXiYK1KVKbhLijmXsxBAdGHfxo/Xb+ILzU+h+hko95H1RsmmP0Co+7K+dwnfR9T63Hfbz9DE19IfHBATOi+j76yXKNkbdsj+Qcg/mK18TiI0Y3fHwNzB4OWInZcPFl001rGUNG2mpxkMgI2b8n2jflO6/Subg4OvVdSe+x2MfUjhaCpU91/wBeJmS7R82EAQBAetLUvieHxuLXjcRsIXmUVJWktx7hOUJdqLsyZqtK5pW2mjhlPE58fhDrBC144SEHeLa9Gbc8fUmrTSfqiCkfck2A5huWylY0m7u58VIEBr+rn6vj9Z/43L5/H9+/b9H1mi/to+/7M/09+sZ+ln+0xdbA9xH3/bOFpP7mXt+kQC2jQCAIAgOrCawwzxyAkZHAm2+3H7rrHVh24OPmZqFT4dSM/JmlS6wqO3iyH+kfmVx1o6r5o+hlpbD9ciOqNPqX7NJmP8wYP3WaOj6vjP8AZry0tR8IfojptP3f8qkhZ03d8MqyrR6/ym3/AL7mCWln/hTS/P8ARGV2mVZKLGXIORgDffv96zwwVGPhf1NappLET3dq3oQMjy4kuJJO8naT1rZSS3I0W23dnxUgQFr1Z/T/AO2/9K0dI9z7o6miPuPZmtLgn1B+TGL5rDMBYHjtx7eoK3drEsr3P0oU46zCoJXZpYmPcBYFzQdnWskKs4K0XYxVKFOo7zin6nh3PUnm0XYavWs1eZ5mPU6HIskO56k82i7DU1mrzPManQ5Fkh3PUnm0XYams1eZ5jU6HIskO56k82i7DU1mrzPManQ5Fkh3PUnm0XYams1eZ5jU6HIskO56k82i7DU1mrzPManQ5Fkj2pcIp4nZo4Y2O3Xa0A26QvMq1SStKVz3DD0oO8YpP0PtZhUErs0kLHuta7mgm3SUhVnBWi7FnQpVHecU31R4dz1J5tF2Gr1rNXmeZj1OhyLJDuepPNouw1NZq8zzGp0ORZI+twCkBBFPECNoORu9HiKr/wAnmVYSgt6gsjunha9pa9oc0ixB2gjoWKMnF3XEzSipK0ldHB3PUnm0XYasus1eZ5mDU6HIskO56k82i7DU1mrzPManQ5Fkjro6KOIFsUbWNJuQ0AbepY5zlN3k7manShTVoK3oedZhUErs0sLHuAsC5oJtt2bekr1CrOCtF2PE8PSqO84pvqjw7nqTzaLsNXrWavM8zxqdDkWSHc9SebRdhqazV5nmNTociyQ7nqTzaLsNTWavM8xqdDkWSHc9SebRdhqazV5nmNTociyQ7nqTzaLsNTWavM8xqdDkWSHc9SebRdhqaxV5nmNTociyQ7nqTzaLsNTWavM8xqdDkWSHc9SebRdhqazV5nmNTociyQ7nqTzaLsNTWavM8xqdDkWSO2lpmRtDI2hrRuDRYbdp2LHKTk7yd2Z4QjBdmKsjmqcGppHF74I3PO9xaCTsA39AC9xr1Iqyk7GKeGozfalFN+h59z1J5tF2Gq6zV5nmedTociyQ7nqTzaLsNTWavM8xqdDkWSHc9SebRdhqazV5nmNTociyQ7nqTzaLsNTWavM8xqdDkWSHc9SebRdhqaxV5nmNTociyQ7nqTzaLsNTWavM8xqdDkWSHc9SebRdhqaxV5nmNTociyQ7nqTzaLsNTWKvM8xqdDkWSHc9SebRdhqazV5nmNTociyQ7nqTzaLsNTWavM8xqdDkWSHc9SebRdhqazV5nmNTociyQ7nqTzaLsNTWavM8xqdDkWSPakwmnidmjhYx1rXa0A26QvMq1SatKTZ7hh6UHeMUn6HasZmCAIAgCAIAgCAIAgCAIAgCAIAgCAIAgCAIAgCAIAgCAIAgCAIAgCAIAgCAIAgCAID4XBAfUAQBAEAQBAEAQBAVPWVpB8jonZHWml+bjtvBPjEdA/JAUDVjpNMyv4Gpke4SjIA8k5ZBtbv3X2hRENrVKEAQFA1yVkkVJEYpHMJlsS0lptldyKMjIPVlp8cwpayS+Y2ilceM/Ycec7j1ciA1tUplkGITd0pi4V/BXPgZjl/hX8XcoQ1NUoQHDjriKWcgkERPII3g5CgMk1RYrPLX5ZJpHt4Jxs5xIvs4ioiI2lUoQERpdUmOgqXtJBbC8gjeDlNigMa0C0wnhrY+Hme+GQ8G/O4kNvudt5DbquoQ3xUpTNaOkZpKMtjdaabwWEb2t+072bOkoCpancVnlrJWyyveOCuA5xNjmHEVERGwKlCAICs6w8f+R0Mj2m0r/Ai9Y7z1C56ggMz1daT1EWIsiqJZHMlvG4SOJyvO1hsd20Af1KENyVKEAQFI1vVckWHh0b3MdwzBdpINrP2XCEZy6mq2WWlmMsjnkS2BcS6wyjlUQRoKpQgCAoGtTS+WjYyKnOWWQEl9rlrBs2A7LkqEIbCtXtTVQMnnr5RJI0PABLrXFxc32m3IlgTugmjVfR1Ugnn4WmMZDDnJu/M0g5Tu2B3tCFL2qAgCAIAgCAIAgMhxSUYrjrIgb01MTfkIaQX+1wDegKEIfWrh5psSE8ewS2laRxSNIv7w09aMM2XR7FG1VLFM37bQTzO4x7bqlJFAEBnGvD6FF99+hyjIysaX6DZaSKspm+DwTDMwcRyi7xzco60BYtV+nfDBtLUu+dGyJ5/5g8knyh7xzoDjH/6rq/8ACgNYVKEBwaQfRKj7mT8DkBjOpj6x/tO/SoiI3VUoQFb1jSWwqq547e0gIDG8YwG2GUlYweNmjltyh7sjvZs6goQ1zVvpB8roGl7vnYfm5eobHdbbHpuqUok7TjGJzynbSU0bsvIQA7KP6nXd0AKEOPUs+2IEX3wu69rUQRuapQgCAyLSao/xPG4qVpvTwO8Pk8HwpD8GKEIvW9hXAVzaiPY2YA3H2ZWWHwDT7UYZrOiWMCro4pxvc2zxyPGxw9oPVZUpMIAgKFrp+rR9+z4PRkZyaj/ok3336QogjSFShAEBnutfRKWrYyenbnkiBDmcbmHbs5SDxKMhR9GtYFZQWhlbwkTNnBvBa9g5A7f1FAa5otpZTV7SYXEPaLvjdsc3n5xzhUpPIAgCAIAgCAICuafY98ioZJGm0rvAi9c8fULnqQGb6D6u3VVKKh1Q+HOSGho3sGy5N+M39yhDo0t1augpXziqkmMQzZXD7P2tt+Talgd2pHGrtlpXHceEj6DsePbY9ZRBGqqlCAznXh9Ci++/Q5RkZcdGDmoae+28LL9kKlMn1laEupJPlVKDwBN3Bu+F973H8nwKhDl0DxOSpxqGWU3kLSHG1r2jIv02CA3dUoQHBpB9EqPuZPwOQGM6mPrH+079KiIjdVShAU/WxJbCpucsH+sIwcuh+EMqcBZA/dLG7byOzOLT1GxQGSUeJVNC6pp2+C6RphkHGDe1xz2uB6yhDZ9DdHRR4YWOHzsjHPl9Yt3dAFh7eVUpmup82xUD0cg+CiIjeFShAQWm2OCiopJft2yxjledg9m/qQGW6DaBvroHVL6h8Rc9waWja6x8I3v5V/YoQkNJ9WToqWWZtVJM6JucMcNhAtm49+W56kFj9aksbs+SlcdjvnI+kbHAdVj1FEEa6qUICha6fq0ffs+D0ZGcOpKVopJrkD53jIH2QogjRxUM8pvtCpT0QBARdXpDSxTtp5JmsmcLta64uPW8W/Ne6A8dIMAo6uM/KI2EW/ibGubzh43IDH9V8ThjDRCS5jeEu7liAIBPScvXZQhvSpQgCAIAgCAICp6aaFDEXxl9Q+NsYIa1rWkXJF3bePYB1ICx4bRNghZEwWZG0NHQBZAetRC17HMcLtcC1w5QRYoCjaPas2UdSyeOqkuwnwS1tnNOwtJ32UsC+qgICv6ZaLsxCFsT5HRhr812gEnYRbb0oCWwujEMMcQJIjaGgnjsLID2nha9pa8BzXAhwO0EHYQQgKVgWriKlrvlMcrsjSckdtwIIsXHabX2KAvKoCA8K6m4WJ8ZNg9jm35Lgi/vQFS0R1ex0FRwzJ3vOUts5rQNttuzoQF0QBAQ2lmACupzA6R0bS4OJaATs4tqA99HcJFJTRwNcXiMWDiACdpO4dKAh67QSmlr21js2YFriwWyue3c48fk7OO3OUBaJG3BHKLIClaM6uo6KrFQyoe4gOGUtaBZ3OFAXdUBAVjTPQ8YjwYfO+NkdyGta03ceM35kBNYNhrKanjhj8SNoaOflPSTcoDrkYHAgi4IsRzIChYRqwjpqplRFUyAsfma3K21jfweW1jZSxLF/VKEBB6X6ONr6cQukdGA8Pu0AnYCLbelAU4anoRurJey1SxLHrS6pYmSMf8AK5TkcHWLW7bEG3uSwsaQqUICn6Z6BRYhI2R0r43tbl2AEEXJ2g9KArrNU0niur38F5IB+Bdb3KWJYu2i2itNQMLYWnM7x5HbXO6+IcwVKTiAIAgCA//Z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6" descr="data:image/jpeg;base64,/9j/4AAQSkZJRgABAQAAAQABAAD/2wCEAAkGBxISEBUUEhIWFhIVFxsYFRcYGRcXGxgVHxgWGhodHxYaKCggGhonHRgXIjEiJSkrLy4uHB8zODMsNygtLisBCgoKDg0OGhAQGjclHCQwLCstNC0vLCwsLy8sLCwsLDQsLDQ3LC0sLCwsLCwsLCwsLCwsLCwsLCwsLCwsLCwsLP/AABEIAIYBWQMBEQACEQEDEQH/xAAcAAEAAwEBAQEBAAAAAAAAAAAABQYHBAMBAgj/xABLEAABAwICBAcLCgQEBwEAAAABAAIDBBEFEgYHITETQVFhcYGSFhciMlJUY3KRobEUIzQ1QnOywcLRM2KCgxVEorMkQ1OTw9LhNv/EABoBAQEAAwEBAAAAAAAAAAAAAAABAwQFAgb/xAA0EQACAQICBwYGAgMBAQAAAAAAAQIDEQSRBRQVITFSYRIzQVFxgRMiMjShscHRQvDx4SP/2gAMAwEAAhEDEQA/ANM1g43JR0LpocvCBzGjMLja4A7OhAQOrTTmWtkkhqcnCAB0ZaMtxucLco2FQhoapSlay9MXUEcbYcpnkNxmFw2MbyRznYOvkQDVjpNPXRTOnLczHgDKMvglt/jdQF1VBzYnMWQSPb4zWOcOkNJCAx7B9P8AF6qTgoGxPkyl1sgGwWvtJ51CE5/iOkfm8fsZ/wCyAuWiE1a+nJrmBs2c2DbAZLC24nnVKTiApWtDSSooYIX05aHPkLXZm5tmUn4hQFbwTG8erIeFgMBZctuWtabjfsKEOaXWHidFPwdbCw7iW2yEt5WuBIO48qA1fCsQZUQsmjN2SNDm/wD3nVKdaA4sYxWKlhdNM7Kxu/lJ4gBxk8iAziLTrEq+RzcOpmtjabF7/Ct6xNmg8wuoQ/dR3SR+FeN/8reDPuNkBZ9X+MVdTDIayLg3skyDwHMvsBOw854lSlqQGS6Yaa4nQVjonGN0fjRnJbNGTy33jaCoQ0rAMWZV00c8fivF7eS7c4HnBuFSlF0408qIq1tJRBrpBZr7jNeR1rNHQN/SoQ0DC2yiFgncHTZfDLRYZuOw5OJUp1IAgCAIDItLNYFdBiE1PDweVj2tYCy52tYd9+UqEOr/ABfSTzVvZj/90BNaI1+MvqQ2tgayDI67gGDw9mUbHE8qFLyqDyqahsbHPe4NY0EuJ3ABAZjiGsipqajgMLgzHie4XJA3uy7A1vO4+xQh9qu6SNpkux9tuRoY49nZfqQDRTWoXyiGujawk5RK24Adus9h8XpB6uNLi5qIKpT6gKFrR0pqaHgPk5aOEzZszc261vioCHwrFtIKqBs0PAGN17bGgmxtuPQhDij1k4hSVHB10LTYjO0NyODeVpBId+aXBrdDVsmiZLGbskaHNPK0i4+KpT3QGfa7JbYc0eVM0exr3fkoyMzWshfhddDKy5GSOZn8zXNGYe3MEB/QNNXxvgEzXDgnMz5uRtr3PQqUwfHZJMSfWV20QwBoYOYusxvTa7j0qELfqJf83VjkdGfaH/siCNTVKcWN/RZ/un/gKAwPVzjcNHWiackR8G5twC43OW2wdChDU++nhvlyf9tyXFy2YXiDKiFk0ZJY8XbcWNuhUp1IDM9ef0an++P+25RkZ+9VOOU0OHBktREx/CPOVz2g22cRRAqutbHYa2qhZTfOcG0tzNBOZ7j4o5bWHtQGqaC4U+lw+GKTxw0lw5C5xdbqvZUpPoDF9duKudVR09/AjjDyOV7i7b1Ae8qMjNL0Hw1tPQQMaBtYHOPK5wuSedUpOoAgCAqusTRkV1IQ0fPx3dEeU8behw2dNkBlehGmj8PZPE5pIc1xjadmWcC20cQPH0KELhqn0ZcScQqBeSQkxX5DfM/pO0Dm6UQRpypQgCAIAgP5605kDcancdwmYT0BkZUIau3WNhth/wAR/pd+ypSbwLHqesY59O/O1psTYjba/GgJNAZnruxJzKeKBps2Vxc/nDbWHRcg9SjIzu1N4Y2Og4a3hzOdc8eVpLQOjYT1ogi/KlMW104MyKojnYAOHBD+d7bbekg+5RkZoGrLEHTYZCXm7mAx35Q02HusqUtKAyfXr/lf6/0qMjJrVxj9JFhsLJaiJjxmu1z2gjwjxFAUPWTizK+vY2lBkytEYLQfDdcnZyjbvQGy6KYc6moqeF/jxxtDvWtcjovcKlJVAZlr1k/4WnbyzF3sjcP1KMjPbWLo9w+FQysHzlNG0jlMeRuYe4HqQFCotL5RhbqBoJe94awj/pu3t6S7YOlAaFi2ACi0emhFs4jzyHleXNzft1IUidRLvpYv/wBI2/7iIiNYVKcWN/RZ/un/AICgMN1T0Uc2IBkrGvZwTzlcLi4y2NlCGz9y1D5rD2AqUk6anZGwMY0NY0WDRsAHQgPVAZnrz+jU/wB8f9tyjIyF0Q0IgrcJfJlPyq7xG65tcWygt3W4utAROrHGW0dfknaAJPmy5wF45L2G3iF9hQG+KlCAxPXXhzm1rJvsSxht+RzS649hBUZGaNq7xhtTh8RB8ONojkHGHNFvYRYhUpZkAQBAEB/PWnMLRjMzQ0ZTKy44toYT7blQh/QMDAGtAFgAAAOIWVKeiAIAgCAID+etOGB2Nzgi4M0YI5iyNQhsDdBMOsP+FZ71SkthGDQUrS2CMRtcbkDjO5Ad6AzLXfh7nQQzAeDG4tdzB24+0W61GRnTqZxhj6Q01xwkTiQOMscb36iSEQRoipTG9duKsfNDA0guiBc+3EXWsOmwuoyMv+rrDHU+GwseLPcC9wPEXHNb2EKlLKgMn16/5X+v9KjIzkwfQWGqwYTRsPystc4Oudpa47Mu7aBZAcGqLG2U9YYZWtAm8FryBdsg3NvxA7R0gIgjclShAUPWjotU1/ycU+S0fCZ8xttdweW3sd7lCFzpKe0LI3gGzA1w4j4IB6lSmf6L6tDTYgZ3ua6GNxMLdpN/s34tgUIXLS3Dn1NDPDHbPIyzb7Be4O9UpVtWGidTQPmM4ZaRrcuV19oLv3UBoCoObE4S+CVjfGdG5o6S0gIDHcI1fYtTScJA+Nkli3MHA7Da+8cwUITf+E6Rect7Tf2QFu0Lpq6OJ4r5A+Qvuwgg2ZlGzYBx3VKWJAUzWdo3PXQwsgy3ZIXOzG2zKR8SowdmrzBJaOiEM2XPnc7wTcWNrbVQVzWBq4NTKailLRI7+JGdgcfKDuI8qhCU0DhxaMiKtDOAY0hriQ6S4sGi43i19pVKXZARmkGBw1kDoZhdp3Eb2u4iDyoDMmaAYnQzF9DO1wPPkJHI5puCoQkZWaRyjKTHGNxcCwH27UBbNBcEmpKdzaiThJXyOe51y7eALXPQqUsaAIDJ9KNAKyfEpKiMR8G6Rjhd1jYBoOzqKhDVmDYOhUp+kAQBAEAQGTaR6AVk2JyVDOD4J0rHC7rGwawHZ/SVCGsNGxUp9QBAeFdSMmjdHI0OY8Wc08YQGUYlqwqqebhcPn3G7ATke3mzbnBSxLHbwWkb28GTG3iL7sB9o/ZAdmimrJsUonrJOGlBzBu3KH78xJ2vKA0VUoQFE1n6K1FfwHAZfm82bMbb8tvgoCd0HwqSloYoZbZ2XvY3G1xO9UFM051ZvlmdPRloc85nxk5fC43NdxXO2yliFi0Fbijbsrwzg2ssx1wZHOuLXI2EWvt6FSlvQBAEAQBAEAQBAEAQBAEAQBAEAQBAEAQBAEAQBAEAQBAEAQBAEAQBAEAQBAEAQBAEAQBAEAQBAEBD49pHDSFglzeHe2UX3Wv8Qtijhp1r9nwNXEYunQt2/Eiu+FR+k7Kz7OrGttbD9ch3wqP0nZTZ1YbWw/XId8Kj9J2U2dWG1sP1yHfCo/SdlNnVhtbD9ch3wqP0nZTZ1YbWw/XId8Kj9J2U2dWG1sP1yHfCo/SdlNnVhtbD9ch3wqP0nZTZ1YbWw/XId8Kj9J2U2dWG1sP1yHfCo/SdlNnVhtbD9ch3wqP0nZTZ1YbWw/XId8Kj9J2U2dWG1sP1yP3Fp9SOcGjhLuIA8HjJso9H1UrljpWg3ZXyLDiFY2GJ8r75WC5ttNlqU4OclFcWb1WoqcHOXBFb74VH6Tsrc2dWNDa2H65DvhUfpOymzqw2th+uQ74VH6Tsps6sNrYfrkO+FR+k7KbOrDa2H65DvhUfpOymzqw2th+uQ74VH6Tsps6sNrYfrkO+FR+k7KbOrDa2H65DvhUfpOymzqw2th+uQ74VH6Tsps6sNrYfrkO+FR+k7KbOrDa2H65DvhUfpOymzqw2th+uQ74VH6Tsps6sNrYfrkO+FR+k7KbOrDa2H65FgwjE2VMQljvkJIFxY7CQdnUtSrSlTl2ZcTeo1o1oduPAh8W01p6eZ8L2vzMtewBG1ody862KWBqVIKa4M1K2kqVKbhK90cnfFpPJk9g/dZNm1ehi2vQ8mO+LSeTJ7B+6bNq9Bteh5Md8Wk8mT2D902bV6Da9DyY74tJ5MnsH7ps2r0G16HUd8Wk8mTsj902bV6Da9DqfO+LSeTJ2R+6bNq9Bteh1PvfFpPJk7I/dNm1eg2vQ6jvi0nkyewfumzavQbXodR3xaTyZPYP3TZtXoNr0Oo74tJ5MnsH7ps2r0G16Hkx3xaTyZPYP3TZtXoNr0PJjvi0nkyewfumzavQbXoeTO/BNL4KqXgo2vDrF20ACwtz86xVsHOlHtSM+H0hSrz7Eb3LCtQ3jOdbPj0/RJ8WLr6L4S9v5OBpvjD3/AIKAuscIIAgCAKA/UUbnGzQXHkAJPsCjaW9ljFydki3aNaDST5jUCSFotl2AFx232HaLbOLjWhiMfGFlCzOrhNFyqXdW8V4E/TaJ4fDEW1EjHOJPhueGG3FYX2WWrLF4icrwW7ytc3o4DC0oWqtX872PtLhmEth4J00Djt8MvYH79hzA7wpKri3PtJP0s7FhRwKp9hyT63Vyg6QYV8nlyteJI3bWPaQQW89uMca6tCr8SN2rPxOHiqHwZ2TuvBkasxrBUHRh38aP12/iC8VPofoZKPeR9UbJpj9AqPuz+S+dwnfR9T63Hfbz9DE19IfHFz0Y0IbVQNldPYOJ8FoBIsbWJO49S52JxzpT7CidjCaMjWpqblkT51fUTBd8kthvLnsaPwhau0a0nZJZG7sjDxV5N5r+jikwHBh/mR1TNKyLEYzl/BieF0fz/k536N4S7xa7KeeSO3vA+K9rE4pcaf4ZjeCwL4VfyjwdoNE/+BXRP5jl/SSvWvTj9cGjxsunLu6qZF1+hVZELiPhG8sZzf6d/sCzwx1GXjb1NarozEQ32uuhATQuYbPaWnkcCD7CtpST3o0ZRcXZqx+F6PIQBAEAQGv6ufq+P1n/AI3L57H9+/b9H1mi/to+/wCzP9PfrGfpZ/tsXWwPcR9/2zhaT+5l7fpEAto0AgCAuuiuiNNVxB5qHkjx2NDWlp6Te457Lm4nGVKUuz2fQ7OD0fRrw7XbfVLwLPDoDQt3se71nn9NlpPSFZ+NvY6MdFYZcU37/wDBVaP4XCPnGxs9d5HxKRxGJn9N37CeEwVJfMkvVkLWPwMfZv6nCf8AxbMFjX/7Y1Kj0cvDK5FVAwZ3imoZ6u38V1njri42ZrTWj5cG1/vW5F1FBSH+DVHoljLf9Tb/AAWeNSqvqhkzWlRw7+ipmiHkbYkXBtxjaCthbzTas7HxCBAWvVn9P/tv/StHSPc+6Opoj7j2ZrS4J9QZzra8en6JPixdfRfCXt/JwNN8Ye/8FAXWOEEAQHrTUz5HBsbC5x3BouV4lJRV5Ox7hCU3aKuy74RoAA3hKyTI0bS1pAsP5nnYOpc2rpC77NJXOzQ0Sku1Xdl/vFntV6XUlICyhha4jZntZvt8Zy8wwdWr81aR7qaQoUF2aEff/eJVMS0nq5z4czgPJb4I9y3qeFpU+COZVx1erxlluIgrZNO59YwuIABJO4DaT1KNpb2VJt2R9lic0kOaWuG8EEH2FE01dFlFxdmj8qnkIDow7+NH67fxBeKn0P0MlHvI+qNk0x+gVH3Z/JfO4Tvo+p9bjvt5+hia+lPjid0W0lko37BmicfDZ+Y5CtTE4WNZdTeweNlh5ecXxRescjjxWlHyeYZ2nMGk2223OG8dK5lFywtT51uO1iFDHUf/AJS3rf8A9MyxDDpYHZZY3MPONh6DuK7UKkJq8Xc+cq0alJ2mrHKshiPiAkaLHKmE/NzPHNckewrDOhTnxibFPFVqf0yZOxabueMtXBHM3ltldb4fBarwKjvpyaZux0m5K1aCkj909HhM778LJBfexxAF+Z5BUlPF01aykWNLA1XftOPT/wBI7FqLD23EFRISN2ZgLT/ULfBZqVTEP64owVqWFV1Cbv6EAto0AqAgNf1c/V8frP8AxuXz2P79+36PrNF/bR9/2Z/p79Yz9LP9ti62B7iPv+2cLSf3Mvb9IgFtmgEBOYDorUVRuG5IuORwsOrylq18XTpcd78jdw2Aq13dKy82W+PF6HC4zFETNKfHIIN3c7twHMFz3Rr4qXaluR1liMNgo9iHzS8SsYtptVz3AcImeSzYetx2n3LdpYGlDirvqc2tpOvU4Oy6FckeXG7iSTvJNz7VuJJKyOe227s+KkCAICWdo5UCl+U5RwW/fty3te3Jda+s0/ifDvvNvU6vwfjW+UiVsGoEBa9Wf0/+2/8AStDSPc+6Opoj7j2ZrS4J9QZzra8en6JPixdfRfCXt/JwNN8Ye/8ABQF1jhBAWLRnRGarIcbxw+WRtPqjj6dy08RjIUty3s6GE0fUr73uj5/0X2aSjwqHYPCI2DYXyHp5PcuUlWxc+n4R25PD4GG7j+WZxpBpHPVu8M2YPFY3xR08p512KGGhRW7j5nz+JxtTEP5uHkQ62TUCAICT0bxUUtS2UszgXBHHY8Y51gxFL4tNxvY2cJiPgVVNq57aW402rqOEazK0NDRfebEm559q84Wg6MOy2e8biViKvbSsuB+9HtGJatkjmbAweDfc5/kg9HxClfFRotJ+J6wuBniIylHw/LIR7CCQRYg2I5CtlO/A0mmnZnvh38aP12/iC81Pofoe6PeR9UbJpj9AqPuz+S+dwnfR9T63Hfbz9DE19KfHBAelPO5jg5ji1w3EGxXmUVJWaPUJyg7xdmWGn02qQ3LKI5mckjdvtC1JYGne8bp9DoQ0nVtadpLqeU2JUEu19I+N3GYpNnZcLKqlXjwnf1R4lWw0/qptPo/7OWSKhPiyTj1mMPwIWROv4pGNxwz4N5I4po4gTle4jiu235rInPxRikqfgzmKyGEID3oIBJKxjnBoc4NLjuaCbXXipJxi2lcyUoKc1Fu1yT0rwaOkmDI5eEBaHHddp5DbZzrDha0qsO1JWNjG4aNCfZjK5G0FE6Z+Rls5Byg7MxG2w51lqTUFd8DXpUnUl2Y8TwewgkEEEbCDsIPQvaaa3Hhpp2Zr2rn6vj9Z/wCNy+fx/fv2/R9Vov7aPv8As8dItB46mV0wkcyR1r7i3YA0bN42Aca9UMdKlFRtdI84rRkK03O9myGi1aG/hVAtzN2+8rYek926JqLQu/fP8He/CMNw5ofKeEk+yHEOcehg2DpKxqtiMS7R3L/fEzPD4TBrtT3vrxyKppBpjPUXYz5qHcGt3kc7vyC3qGChT3vezmYnSVSt8sd0StrdOcEAQBAEAQHecan+T/J+EPA+T13tffa/EsPwIdv4lt5sazV+H8K/ynJT07nuytFzvPMBvJPEFklJRV2YoQcnZHmVTyy16s/p/wDbf+laOke590dPRH3HszWlwT6gznW149P0SfFi6+i+Evb+Tgab4w9/4KCxpJAAJJ3AbST0Lqt24nDSbdkaHopoIBaWrG3e2Lk9b9lyMVj7/LTz/o7+C0Xb562X9li0n0kioo7CxlI+bjHFzm25vxWphsNKvK/h4s3sZjIYaNv8vBGQ4hXSTyGSVxc87z+QHEOZfQU6cacezFbj5WrVlVk5Td2c69mMIAgCAIAoCyUGm1VCGtYIxG37AYALdW1ac8DSnvd7+p0aek61NJK1vKxDYvWCad8jW5Q92a3Jy+9bFKDhBRfgaleoqlRzStc/GHfxo/Xb+IL1U+h+h5o95H1RsmmP0Co+7P5L53Cd9H1Prcd9vP0MTX0p8cEAQElgmBzVT8sTfBHjPOxrRznl5lgrV4UleRs4fC1K8rRW7z8EfvFo6eK8cRMrxsdKdjb8YY0cXObqUnUn80ty8v7PVdUqfyQ3vxf9EUtg1AgCAkMGweWqeWRZS5ozG5ts5uVYa1eNJXkbGHw067cYHHU0743Fj2lrhsIIsQskZKSuuBinCUH2ZKzPNU8HThtQI5mPN7McHWG822gLxUj2ouPmZaM1Cak/AYlWunmfK4AOe4uIG4JTgoQUV4CtVdWbm/E1bVz9Xx+s/wDG5cLH9+/b9H0+i/to+/7OrFtK6WneWSSHhG2u0Aki4BHNuIXilhKtRXitxkrY6jRfZk95T8a1iSPBbTMyDy3bXdQ3D3roUdGxW+o7nJxGmJS3Ulbq+JSqmofI4ue4ucd5JuSulGKirLgcec5Tfak7s816PIQHvS0ckpIjY55AuQ0XNuXKNpXiU4x+p2PcKc5/SrnyWkkb40b2nnaR8UU4vgyulNcU8jxIXq54sACdwS4SbOqmwyeQ2jhkd0NcfevEqsI8WjJGhVl9MXkSnc2Yhmq5WwjyLh8h6GDd0lYNZ7e6kr/hG1qXw99aXZ6cXkcldiTMhip2ZIvtE7Xyc7ncn8o2LJCk79qbu/wvQxVK8ez2KatH8v1/ojFnNUterP6f/bf+laGke590dTRH3HszWlwT6gz/AFm0j5ZqVkbS57hJYDpj9g511dHTjCM5Sdlu/k4el6cqk6cYq73/AMEzonojHSgPfZ85G/iZzN/da+Kxkqu5bom3gtHxoLtS3y/Xod2k+Pso4sxsZHbI2cp5egcaxYbDyrSsuHiZsZi44eF3x8EY3X1sk0jpJXFz3bz+QHEOZfQwhGEezFbj5KrVlVk5Td2c69mMIAgCAICY0RwttTVsjf4liXW2bAOXpstfFVXSpuS4m5gaCrVlCXA4MToXwTPieLOabdI4j0ELLTqKpFSXiYK1KVKbhLijmXsxBAdGHfxo/Xb+ILzU+h+hko95H1RsmmP0Co+7K+dwnfR9T63Hfbz9DE19IfHBATOi+j76yXKNkbdsj+Qcg/mK18TiI0Y3fHwNzB4OWInZcPFl001rGUNG2mpxkMgI2b8n2jflO6/Subg4OvVdSe+x2MfUjhaCpU91/wBeJmS7R82EAQBAetLUvieHxuLXjcRsIXmUVJWktx7hOUJdqLsyZqtK5pW2mjhlPE58fhDrBC144SEHeLa9Gbc8fUmrTSfqiCkfck2A5huWylY0m7u58VIEBr+rn6vj9Z/43L5/H9+/b9H1mi/to+/7M/09+sZ+ln+0xdbA9xH3/bOFpP7mXt+kQC2jQCAIAgOrCawwzxyAkZHAm2+3H7rrHVh24OPmZqFT4dSM/JmlS6wqO3iyH+kfmVx1o6r5o+hlpbD9ciOqNPqX7NJmP8wYP3WaOj6vjP8AZry0tR8IfojptP3f8qkhZ03d8MqyrR6/ym3/AL7mCWln/hTS/P8ARGV2mVZKLGXIORgDffv96zwwVGPhf1NappLET3dq3oQMjy4kuJJO8naT1rZSS3I0W23dnxUgQFr1Z/T/AO2/9K0dI9z7o6miPuPZmtLgn1B+TGL5rDMBYHjtx7eoK3drEsr3P0oU46zCoJXZpYmPcBYFzQdnWskKs4K0XYxVKFOo7zin6nh3PUnm0XYavWs1eZ5mPU6HIskO56k82i7DU1mrzPManQ5Fkh3PUnm0XYams1eZ5jU6HIskO56k82i7DU1mrzPManQ5Fkh3PUnm0XYams1eZ5jU6HIskO56k82i7DU1mrzPManQ5Fkj2pcIp4nZo4Y2O3Xa0A26QvMq1SStKVz3DD0oO8YpP0PtZhUErs0kLHuta7mgm3SUhVnBWi7FnQpVHecU31R4dz1J5tF2Gr1rNXmeZj1OhyLJDuepPNouw1NZq8zzGp0ORZI+twCkBBFPECNoORu9HiKr/wAnmVYSgt6gsjunha9pa9oc0ixB2gjoWKMnF3XEzSipK0ldHB3PUnm0XYasus1eZ5mDU6HIskO56k82i7DU1mrzPManQ5Fkjro6KOIFsUbWNJuQ0AbepY5zlN3k7manShTVoK3oedZhUErs0sLHuAsC5oJtt2bekr1CrOCtF2PE8PSqO84pvqjw7nqTzaLsNXrWavM8zxqdDkWSHc9SebRdhqazV5nmNTociyQ7nqTzaLsNTWavM8xqdDkWSHc9SebRdhqazV5nmNTociyQ7nqTzaLsNTWavM8xqdDkWSHc9SebRdhqaxV5nmNTociyQ7nqTzaLsNTWavM8xqdDkWSHc9SebRdhqazV5nmNTociyQ7nqTzaLsNTWavM8xqdDkWSO2lpmRtDI2hrRuDRYbdp2LHKTk7yd2Z4QjBdmKsjmqcGppHF74I3PO9xaCTsA39AC9xr1Iqyk7GKeGozfalFN+h59z1J5tF2Gq6zV5nmedTociyQ7nqTzaLsNTWavM8xqdDkWSHc9SebRdhqazV5nmNTociyQ7nqTzaLsNTWavM8xqdDkWSHc9SebRdhqaxV5nmNTociyQ7nqTzaLsNTWavM8xqdDkWSHc9SebRdhqaxV5nmNTociyQ7nqTzaLsNTWKvM8xqdDkWSHc9SebRdhqazV5nmNTociyQ7nqTzaLsNTWavM8xqdDkWSHc9SebRdhqazV5nmNTociyQ7nqTzaLsNTWavM8xqdDkWSPakwmnidmjhYx1rXa0A26QvMq1SatKTZ7hh6UHeMUn6HasZmCAIAgCAIAgCAIAgCAIAgCAIAgCAIAgCAIAgCAIAgCAIAgCAIAgCAIAgCAIAgCAID4XBAfUAQBAEAQBAEAQBAVPWVpB8jonZHWml+bjtvBPjEdA/JAUDVjpNMyv4Gpke4SjIA8k5ZBtbv3X2hRENrVKEAQFA1yVkkVJEYpHMJlsS0lptldyKMjIPVlp8cwpayS+Y2ilceM/Ycec7j1ciA1tUplkGITd0pi4V/BXPgZjl/hX8XcoQ1NUoQHDjriKWcgkERPII3g5CgMk1RYrPLX5ZJpHt4Jxs5xIvs4ioiI2lUoQERpdUmOgqXtJBbC8gjeDlNigMa0C0wnhrY+Hme+GQ8G/O4kNvudt5DbquoQ3xUpTNaOkZpKMtjdaabwWEb2t+072bOkoCpancVnlrJWyyveOCuA5xNjmHEVERGwKlCAICs6w8f+R0Mj2m0r/Ai9Y7z1C56ggMz1daT1EWIsiqJZHMlvG4SOJyvO1hsd20Af1KENyVKEAQFI1vVckWHh0b3MdwzBdpINrP2XCEZy6mq2WWlmMsjnkS2BcS6wyjlUQRoKpQgCAoGtTS+WjYyKnOWWQEl9rlrBs2A7LkqEIbCtXtTVQMnnr5RJI0PABLrXFxc32m3IlgTugmjVfR1Ugnn4WmMZDDnJu/M0g5Tu2B3tCFL2qAgCAIAgCAIAgMhxSUYrjrIgb01MTfkIaQX+1wDegKEIfWrh5psSE8ewS2laRxSNIv7w09aMM2XR7FG1VLFM37bQTzO4x7bqlJFAEBnGvD6FF99+hyjIysaX6DZaSKspm+DwTDMwcRyi7xzco60BYtV+nfDBtLUu+dGyJ5/5g8knyh7xzoDjH/6rq/8ACgNYVKEBwaQfRKj7mT8DkBjOpj6x/tO/SoiI3VUoQFb1jSWwqq547e0gIDG8YwG2GUlYweNmjltyh7sjvZs6goQ1zVvpB8roGl7vnYfm5eobHdbbHpuqUok7TjGJzynbSU0bsvIQA7KP6nXd0AKEOPUs+2IEX3wu69rUQRuapQgCAyLSao/xPG4qVpvTwO8Pk8HwpD8GKEIvW9hXAVzaiPY2YA3H2ZWWHwDT7UYZrOiWMCro4pxvc2zxyPGxw9oPVZUpMIAgKFrp+rR9+z4PRkZyaj/ok3336QogjSFShAEBnutfRKWrYyenbnkiBDmcbmHbs5SDxKMhR9GtYFZQWhlbwkTNnBvBa9g5A7f1FAa5otpZTV7SYXEPaLvjdsc3n5xzhUpPIAgCAIAgCAICuafY98ioZJGm0rvAi9c8fULnqQGb6D6u3VVKKh1Q+HOSGho3sGy5N+M39yhDo0t1augpXziqkmMQzZXD7P2tt+Talgd2pHGrtlpXHceEj6DsePbY9ZRBGqqlCAznXh9Ci++/Q5RkZcdGDmoae+28LL9kKlMn1laEupJPlVKDwBN3Bu+F973H8nwKhDl0DxOSpxqGWU3kLSHG1r2jIv02CA3dUoQHBpB9EqPuZPwOQGM6mPrH+079KiIjdVShAU/WxJbCpucsH+sIwcuh+EMqcBZA/dLG7byOzOLT1GxQGSUeJVNC6pp2+C6RphkHGDe1xz2uB6yhDZ9DdHRR4YWOHzsjHPl9Yt3dAFh7eVUpmup82xUD0cg+CiIjeFShAQWm2OCiopJft2yxjledg9m/qQGW6DaBvroHVL6h8Rc9waWja6x8I3v5V/YoQkNJ9WToqWWZtVJM6JucMcNhAtm49+W56kFj9aksbs+SlcdjvnI+kbHAdVj1FEEa6qUICha6fq0ffs+D0ZGcOpKVopJrkD53jIH2QogjRxUM8pvtCpT0QBARdXpDSxTtp5JmsmcLta64uPW8W/Ne6A8dIMAo6uM/KI2EW/ibGubzh43IDH9V8ThjDRCS5jeEu7liAIBPScvXZQhvSpQgCAIAgCAICp6aaFDEXxl9Q+NsYIa1rWkXJF3bePYB1ICx4bRNghZEwWZG0NHQBZAetRC17HMcLtcC1w5QRYoCjaPas2UdSyeOqkuwnwS1tnNOwtJ32UsC+qgICv6ZaLsxCFsT5HRhr812gEnYRbb0oCWwujEMMcQJIjaGgnjsLID2nha9pa8BzXAhwO0EHYQQgKVgWriKlrvlMcrsjSckdtwIIsXHabX2KAvKoCA8K6m4WJ8ZNg9jm35Lgi/vQFS0R1ex0FRwzJ3vOUts5rQNttuzoQF0QBAQ2lmACupzA6R0bS4OJaATs4tqA99HcJFJTRwNcXiMWDiACdpO4dKAh67QSmlr21js2YFriwWyue3c48fk7OO3OUBaJG3BHKLIClaM6uo6KrFQyoe4gOGUtaBZ3OFAXdUBAVjTPQ8YjwYfO+NkdyGta03ceM35kBNYNhrKanjhj8SNoaOflPSTcoDrkYHAgi4IsRzIChYRqwjpqplRFUyAsfma3K21jfweW1jZSxLF/VKEBB6X6ONr6cQukdGA8Pu0AnYCLbelAU4anoRurJey1SxLHrS6pYmSMf8AK5TkcHWLW7bEG3uSwsaQqUICn6Z6BRYhI2R0r43tbl2AEEXJ2g9KArrNU0niur38F5IB+Bdb3KWJYu2i2itNQMLYWnM7x5HbXO6+IcwVKTiAIAgCA//Z"/>
          <p:cNvSpPr>
            <a:spLocks noChangeAspect="1" noChangeArrowheads="1"/>
          </p:cNvSpPr>
          <p:nvPr/>
        </p:nvSpPr>
        <p:spPr bwMode="auto">
          <a:xfrm>
            <a:off x="27305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8" descr="data:image/jpeg;base64,/9j/4AAQSkZJRgABAQAAAQABAAD/2wCEAAkGBxISEBUUEhIWFhIVFxsYFRcYGRcXGxgVHxgWGhodHxYaKCggGhonHRgXIjEiJSkrLy4uHB8zODMsNygtLisBCgoKDg0OGhAQGjclHCQwLCstNC0vLCwsLy8sLCwsLDQsLDQ3LC0sLCwsLCwsLCwsLCwsLCwsLCwsLCwsLCwsLP/AABEIAIYBWQMBEQACEQEDEQH/xAAcAAEAAwEBAQEBAAAAAAAAAAAABQYHBAMBAgj/xABLEAABAwICBAcLCgQEBwEAAAABAAIDBBEFEgYHITETQVFhcYGSFhciMlJUY3KRobEUIzQ1QnOywcLRM2KCgxVEorMkQ1OTw9LhNv/EABoBAQEAAwEBAAAAAAAAAAAAAAABAwQFAgb/xAA0EQACAQICBwYGAgMBAQAAAAAAAQIDEQSRBRQVITFSYRIzQVFxgRMiMjShscHRQvDx4SP/2gAMAwEAAhEDEQA/ANM1g43JR0LpocvCBzGjMLja4A7OhAQOrTTmWtkkhqcnCAB0ZaMtxucLco2FQhoapSlay9MXUEcbYcpnkNxmFw2MbyRznYOvkQDVjpNPXRTOnLczHgDKMvglt/jdQF1VBzYnMWQSPb4zWOcOkNJCAx7B9P8AF6qTgoGxPkyl1sgGwWvtJ51CE5/iOkfm8fsZ/wCyAuWiE1a+nJrmBs2c2DbAZLC24nnVKTiApWtDSSooYIX05aHPkLXZm5tmUn4hQFbwTG8erIeFgMBZctuWtabjfsKEOaXWHidFPwdbCw7iW2yEt5WuBIO48qA1fCsQZUQsmjN2SNDm/wD3nVKdaA4sYxWKlhdNM7Kxu/lJ4gBxk8iAziLTrEq+RzcOpmtjabF7/Ct6xNmg8wuoQ/dR3SR+FeN/8reDPuNkBZ9X+MVdTDIayLg3skyDwHMvsBOw854lSlqQGS6Yaa4nQVjonGN0fjRnJbNGTy33jaCoQ0rAMWZV00c8fivF7eS7c4HnBuFSlF0408qIq1tJRBrpBZr7jNeR1rNHQN/SoQ0DC2yiFgncHTZfDLRYZuOw5OJUp1IAgCAIDItLNYFdBiE1PDweVj2tYCy52tYd9+UqEOr/ABfSTzVvZj/90BNaI1+MvqQ2tgayDI67gGDw9mUbHE8qFLyqDyqahsbHPe4NY0EuJ3ABAZjiGsipqajgMLgzHie4XJA3uy7A1vO4+xQh9qu6SNpkux9tuRoY49nZfqQDRTWoXyiGujawk5RK24Adus9h8XpB6uNLi5qIKpT6gKFrR0pqaHgPk5aOEzZszc261vioCHwrFtIKqBs0PAGN17bGgmxtuPQhDij1k4hSVHB10LTYjO0NyODeVpBId+aXBrdDVsmiZLGbskaHNPK0i4+KpT3QGfa7JbYc0eVM0exr3fkoyMzWshfhddDKy5GSOZn8zXNGYe3MEB/QNNXxvgEzXDgnMz5uRtr3PQqUwfHZJMSfWV20QwBoYOYusxvTa7j0qELfqJf83VjkdGfaH/siCNTVKcWN/RZ/un/gKAwPVzjcNHWiackR8G5twC43OW2wdChDU++nhvlyf9tyXFy2YXiDKiFk0ZJY8XbcWNuhUp1IDM9ef0an++P+25RkZ+9VOOU0OHBktREx/CPOVz2g22cRRAqutbHYa2qhZTfOcG0tzNBOZ7j4o5bWHtQGqaC4U+lw+GKTxw0lw5C5xdbqvZUpPoDF9duKudVR09/AjjDyOV7i7b1Ae8qMjNL0Hw1tPQQMaBtYHOPK5wuSedUpOoAgCAqusTRkV1IQ0fPx3dEeU8behw2dNkBlehGmj8PZPE5pIc1xjadmWcC20cQPH0KELhqn0ZcScQqBeSQkxX5DfM/pO0Dm6UQRpypQgCAIAgP5605kDcancdwmYT0BkZUIau3WNhth/wAR/pd+ypSbwLHqesY59O/O1psTYjba/GgJNAZnruxJzKeKBps2Vxc/nDbWHRcg9SjIzu1N4Y2Og4a3hzOdc8eVpLQOjYT1ogi/KlMW104MyKojnYAOHBD+d7bbekg+5RkZoGrLEHTYZCXm7mAx35Q02HusqUtKAyfXr/lf6/0qMjJrVxj9JFhsLJaiJjxmu1z2gjwjxFAUPWTizK+vY2lBkytEYLQfDdcnZyjbvQGy6KYc6moqeF/jxxtDvWtcjovcKlJVAZlr1k/4WnbyzF3sjcP1KMjPbWLo9w+FQysHzlNG0jlMeRuYe4HqQFCotL5RhbqBoJe94awj/pu3t6S7YOlAaFi2ACi0emhFs4jzyHleXNzft1IUidRLvpYv/wBI2/7iIiNYVKcWN/RZ/un/AICgMN1T0Uc2IBkrGvZwTzlcLi4y2NlCGz9y1D5rD2AqUk6anZGwMY0NY0WDRsAHQgPVAZnrz+jU/wB8f9tyjIyF0Q0IgrcJfJlPyq7xG65tcWygt3W4utAROrHGW0dfknaAJPmy5wF45L2G3iF9hQG+KlCAxPXXhzm1rJvsSxht+RzS649hBUZGaNq7xhtTh8RB8ONojkHGHNFvYRYhUpZkAQBAEB/PWnMLRjMzQ0ZTKy44toYT7blQh/QMDAGtAFgAAAOIWVKeiAIAgCAID+etOGB2Nzgi4M0YI5iyNQhsDdBMOsP+FZ71SkthGDQUrS2CMRtcbkDjO5Ad6AzLXfh7nQQzAeDG4tdzB24+0W61GRnTqZxhj6Q01xwkTiQOMscb36iSEQRoipTG9duKsfNDA0guiBc+3EXWsOmwuoyMv+rrDHU+GwseLPcC9wPEXHNb2EKlLKgMn16/5X+v9KjIzkwfQWGqwYTRsPystc4Oudpa47Mu7aBZAcGqLG2U9YYZWtAm8FryBdsg3NvxA7R0gIgjclShAUPWjotU1/ycU+S0fCZ8xttdweW3sd7lCFzpKe0LI3gGzA1w4j4IB6lSmf6L6tDTYgZ3ua6GNxMLdpN/s34tgUIXLS3Dn1NDPDHbPIyzb7Be4O9UpVtWGidTQPmM4ZaRrcuV19oLv3UBoCoObE4S+CVjfGdG5o6S0gIDHcI1fYtTScJA+Nkli3MHA7Da+8cwUITf+E6Rect7Tf2QFu0Lpq6OJ4r5A+Qvuwgg2ZlGzYBx3VKWJAUzWdo3PXQwsgy3ZIXOzG2zKR8SowdmrzBJaOiEM2XPnc7wTcWNrbVQVzWBq4NTKailLRI7+JGdgcfKDuI8qhCU0DhxaMiKtDOAY0hriQ6S4sGi43i19pVKXZARmkGBw1kDoZhdp3Eb2u4iDyoDMmaAYnQzF9DO1wPPkJHI5puCoQkZWaRyjKTHGNxcCwH27UBbNBcEmpKdzaiThJXyOe51y7eALXPQqUsaAIDJ9KNAKyfEpKiMR8G6Rjhd1jYBoOzqKhDVmDYOhUp+kAQBAEAQGTaR6AVk2JyVDOD4J0rHC7rGwawHZ/SVCGsNGxUp9QBAeFdSMmjdHI0OY8Wc08YQGUYlqwqqebhcPn3G7ATke3mzbnBSxLHbwWkb28GTG3iL7sB9o/ZAdmimrJsUonrJOGlBzBu3KH78xJ2vKA0VUoQFE1n6K1FfwHAZfm82bMbb8tvgoCd0HwqSloYoZbZ2XvY3G1xO9UFM051ZvlmdPRloc85nxk5fC43NdxXO2yliFi0Fbijbsrwzg2ssx1wZHOuLXI2EWvt6FSlvQBAEAQBAEAQBAEAQBAEAQBAEAQBAEAQBAEAQBAEAQBAEAQBAEAQBAEAQBAEAQBAEAQBAEAQBAEBD49pHDSFglzeHe2UX3Wv8Qtijhp1r9nwNXEYunQt2/Eiu+FR+k7Kz7OrGttbD9ch3wqP0nZTZ1YbWw/XId8Kj9J2U2dWG1sP1yHfCo/SdlNnVhtbD9ch3wqP0nZTZ1YbWw/XId8Kj9J2U2dWG1sP1yHfCo/SdlNnVhtbD9ch3wqP0nZTZ1YbWw/XId8Kj9J2U2dWG1sP1yHfCo/SdlNnVhtbD9ch3wqP0nZTZ1YbWw/XId8Kj9J2U2dWG1sP1yP3Fp9SOcGjhLuIA8HjJso9H1UrljpWg3ZXyLDiFY2GJ8r75WC5ttNlqU4OclFcWb1WoqcHOXBFb74VH6Tsrc2dWNDa2H65DvhUfpOymzqw2th+uQ74VH6Tsps6sNrYfrkO+FR+k7KbOrDa2H65DvhUfpOymzqw2th+uQ74VH6Tsps6sNrYfrkO+FR+k7KbOrDa2H65DvhUfpOymzqw2th+uQ74VH6Tsps6sNrYfrkO+FR+k7KbOrDa2H65DvhUfpOymzqw2th+uQ74VH6Tsps6sNrYfrkO+FR+k7KbOrDa2H65FgwjE2VMQljvkJIFxY7CQdnUtSrSlTl2ZcTeo1o1oduPAh8W01p6eZ8L2vzMtewBG1ody862KWBqVIKa4M1K2kqVKbhK90cnfFpPJk9g/dZNm1ehi2vQ8mO+LSeTJ7B+6bNq9Bteh5Md8Wk8mT2D902bV6Da9DyY74tJ5MnsH7ps2r0G16HUd8Wk8mTsj902bV6Da9DqfO+LSeTJ2R+6bNq9Bteh1PvfFpPJk7I/dNm1eg2vQ6jvi0nkyewfumzavQbXodR3xaTyZPYP3TZtXoNr0Oo74tJ5MnsH7ps2r0G16Hkx3xaTyZPYP3TZtXoNr0PJjvi0nkyewfumzavQbXoeTO/BNL4KqXgo2vDrF20ACwtz86xVsHOlHtSM+H0hSrz7Eb3LCtQ3jOdbPj0/RJ8WLr6L4S9v5OBpvjD3/AIKAuscIIAgCAKA/UUbnGzQXHkAJPsCjaW9ljFydki3aNaDST5jUCSFotl2AFx232HaLbOLjWhiMfGFlCzOrhNFyqXdW8V4E/TaJ4fDEW1EjHOJPhueGG3FYX2WWrLF4icrwW7ytc3o4DC0oWqtX872PtLhmEth4J00Djt8MvYH79hzA7wpKri3PtJP0s7FhRwKp9hyT63Vyg6QYV8nlyteJI3bWPaQQW89uMca6tCr8SN2rPxOHiqHwZ2TuvBkasxrBUHRh38aP12/iC8VPofoZKPeR9UbJpj9AqPuz+S+dwnfR9T63Hfbz9DE19IfHFz0Y0IbVQNldPYOJ8FoBIsbWJO49S52JxzpT7CidjCaMjWpqblkT51fUTBd8kthvLnsaPwhau0a0nZJZG7sjDxV5N5r+jikwHBh/mR1TNKyLEYzl/BieF0fz/k536N4S7xa7KeeSO3vA+K9rE4pcaf4ZjeCwL4VfyjwdoNE/+BXRP5jl/SSvWvTj9cGjxsunLu6qZF1+hVZELiPhG8sZzf6d/sCzwx1GXjb1NarozEQ32uuhATQuYbPaWnkcCD7CtpST3o0ZRcXZqx+F6PIQBAEAQGv6ufq+P1n/AI3L57H9+/b9H1mi/to+/wCzP9PfrGfpZ/tsXWwPcR9/2zhaT+5l7fpEAto0AgCAuuiuiNNVxB5qHkjx2NDWlp6Te457Lm4nGVKUuz2fQ7OD0fRrw7XbfVLwLPDoDQt3se71nn9NlpPSFZ+NvY6MdFYZcU37/wDBVaP4XCPnGxs9d5HxKRxGJn9N37CeEwVJfMkvVkLWPwMfZv6nCf8AxbMFjX/7Y1Kj0cvDK5FVAwZ3imoZ6u38V1njri42ZrTWj5cG1/vW5F1FBSH+DVHoljLf9Tb/AAWeNSqvqhkzWlRw7+ipmiHkbYkXBtxjaCthbzTas7HxCBAWvVn9P/tv/StHSPc+6Opoj7j2ZrS4J9QZzra8en6JPixdfRfCXt/JwNN8Ye/8FAXWOEEAQHrTUz5HBsbC5x3BouV4lJRV5Ox7hCU3aKuy74RoAA3hKyTI0bS1pAsP5nnYOpc2rpC77NJXOzQ0Sku1Xdl/vFntV6XUlICyhha4jZntZvt8Zy8wwdWr81aR7qaQoUF2aEff/eJVMS0nq5z4czgPJb4I9y3qeFpU+COZVx1erxlluIgrZNO59YwuIABJO4DaT1KNpb2VJt2R9lic0kOaWuG8EEH2FE01dFlFxdmj8qnkIDow7+NH67fxBeKn0P0MlHvI+qNk0x+gVH3Z/JfO4Tvo+p9bjvt5+hia+lPjid0W0lko37BmicfDZ+Y5CtTE4WNZdTeweNlh5ecXxRescjjxWlHyeYZ2nMGk2223OG8dK5lFywtT51uO1iFDHUf/AJS3rf8A9MyxDDpYHZZY3MPONh6DuK7UKkJq8Xc+cq0alJ2mrHKshiPiAkaLHKmE/NzPHNckewrDOhTnxibFPFVqf0yZOxabueMtXBHM3ltldb4fBarwKjvpyaZux0m5K1aCkj909HhM778LJBfexxAF+Z5BUlPF01aykWNLA1XftOPT/wBI7FqLD23EFRISN2ZgLT/ULfBZqVTEP64owVqWFV1Cbv6EAto0AqAgNf1c/V8frP8AxuXz2P79+36PrNF/bR9/2Z/p79Yz9LP9ti62B7iPv+2cLSf3Mvb9IgFtmgEBOYDorUVRuG5IuORwsOrylq18XTpcd78jdw2Aq13dKy82W+PF6HC4zFETNKfHIIN3c7twHMFz3Rr4qXaluR1liMNgo9iHzS8SsYtptVz3AcImeSzYetx2n3LdpYGlDirvqc2tpOvU4Oy6FckeXG7iSTvJNz7VuJJKyOe227s+KkCAICWdo5UCl+U5RwW/fty3te3Jda+s0/ifDvvNvU6vwfjW+UiVsGoEBa9Wf0/+2/8AStDSPc+6Opoj7j2ZrS4J9QZzra8en6JPixdfRfCXt/JwNN8Ye/8ABQF1jhBAWLRnRGarIcbxw+WRtPqjj6dy08RjIUty3s6GE0fUr73uj5/0X2aSjwqHYPCI2DYXyHp5PcuUlWxc+n4R25PD4GG7j+WZxpBpHPVu8M2YPFY3xR08p512KGGhRW7j5nz+JxtTEP5uHkQ62TUCAICT0bxUUtS2UszgXBHHY8Y51gxFL4tNxvY2cJiPgVVNq57aW402rqOEazK0NDRfebEm559q84Wg6MOy2e8biViKvbSsuB+9HtGJatkjmbAweDfc5/kg9HxClfFRotJ+J6wuBniIylHw/LIR7CCQRYg2I5CtlO/A0mmnZnvh38aP12/iC81Pofoe6PeR9UbJpj9AqPuz+S+dwnfR9T63Hfbz9DE19KfHBAelPO5jg5ji1w3EGxXmUVJWaPUJyg7xdmWGn02qQ3LKI5mckjdvtC1JYGne8bp9DoQ0nVtadpLqeU2JUEu19I+N3GYpNnZcLKqlXjwnf1R4lWw0/qptPo/7OWSKhPiyTj1mMPwIWROv4pGNxwz4N5I4po4gTle4jiu235rInPxRikqfgzmKyGEID3oIBJKxjnBoc4NLjuaCbXXipJxi2lcyUoKc1Fu1yT0rwaOkmDI5eEBaHHddp5DbZzrDha0qsO1JWNjG4aNCfZjK5G0FE6Z+Rls5Byg7MxG2w51lqTUFd8DXpUnUl2Y8TwewgkEEEbCDsIPQvaaa3Hhpp2Zr2rn6vj9Z/wCNy+fx/fv2/R9Vov7aPv8As8dItB46mV0wkcyR1r7i3YA0bN42Aca9UMdKlFRtdI84rRkK03O9myGi1aG/hVAtzN2+8rYek926JqLQu/fP8He/CMNw5ofKeEk+yHEOcehg2DpKxqtiMS7R3L/fEzPD4TBrtT3vrxyKppBpjPUXYz5qHcGt3kc7vyC3qGChT3vezmYnSVSt8sd0StrdOcEAQBAEAQHecan+T/J+EPA+T13tffa/EsPwIdv4lt5sazV+H8K/ynJT07nuytFzvPMBvJPEFklJRV2YoQcnZHmVTyy16s/p/wDbf+laOke590dPRH3HszWlwT6gznW149P0SfFi6+i+Evb+Tgab4w9/4KCxpJAAJJ3AbST0Lqt24nDSbdkaHopoIBaWrG3e2Lk9b9lyMVj7/LTz/o7+C0Xb562X9li0n0kioo7CxlI+bjHFzm25vxWphsNKvK/h4s3sZjIYaNv8vBGQ4hXSTyGSVxc87z+QHEOZfQU6cacezFbj5WrVlVk5Td2c69mMIAgCAIAoCyUGm1VCGtYIxG37AYALdW1ac8DSnvd7+p0aek61NJK1vKxDYvWCad8jW5Q92a3Jy+9bFKDhBRfgaleoqlRzStc/GHfxo/Xb+IL1U+h+h5o95H1RsmmP0Co+7P5L53Cd9H1Prcd9vP0MTX0p8cEAQElgmBzVT8sTfBHjPOxrRznl5lgrV4UleRs4fC1K8rRW7z8EfvFo6eK8cRMrxsdKdjb8YY0cXObqUnUn80ty8v7PVdUqfyQ3vxf9EUtg1AgCAkMGweWqeWRZS5ozG5ts5uVYa1eNJXkbGHw067cYHHU0743Fj2lrhsIIsQskZKSuuBinCUH2ZKzPNU8HThtQI5mPN7McHWG822gLxUj2ouPmZaM1Cak/AYlWunmfK4AOe4uIG4JTgoQUV4CtVdWbm/E1bVz9Xx+s/wDG5cLH9+/b9H0+i/to+/7OrFtK6WneWSSHhG2u0Aki4BHNuIXilhKtRXitxkrY6jRfZk95T8a1iSPBbTMyDy3bXdQ3D3roUdGxW+o7nJxGmJS3Ulbq+JSqmofI4ue4ucd5JuSulGKirLgcec5Tfak7s816PIQHvS0ckpIjY55AuQ0XNuXKNpXiU4x+p2PcKc5/SrnyWkkb40b2nnaR8UU4vgyulNcU8jxIXq54sACdwS4SbOqmwyeQ2jhkd0NcfevEqsI8WjJGhVl9MXkSnc2Yhmq5WwjyLh8h6GDd0lYNZ7e6kr/hG1qXw99aXZ6cXkcldiTMhip2ZIvtE7Xyc7ncn8o2LJCk79qbu/wvQxVK8ez2KatH8v1/ojFnNUterP6f/bf+laGke590dTRH3HszWlwT6gz/AFm0j5ZqVkbS57hJYDpj9g511dHTjCM5Sdlu/k4el6cqk6cYq73/AMEzonojHSgPfZ85G/iZzN/da+Kxkqu5bom3gtHxoLtS3y/Xod2k+Pso4sxsZHbI2cp5egcaxYbDyrSsuHiZsZi44eF3x8EY3X1sk0jpJXFz3bz+QHEOZfQwhGEezFbj5KrVlVk5Td2c69mMIAgCAICY0RwttTVsjf4liXW2bAOXpstfFVXSpuS4m5gaCrVlCXA4MToXwTPieLOabdI4j0ELLTqKpFSXiYK1KVKbhLijmXsxBAdGHfxo/Xb+ILzU+h+hko95H1RsmmP0Co+7K+dwnfR9T63Hfbz9DE19IfHBATOi+j76yXKNkbdsj+Qcg/mK18TiI0Y3fHwNzB4OWInZcPFl001rGUNG2mpxkMgI2b8n2jflO6/Subg4OvVdSe+x2MfUjhaCpU91/wBeJmS7R82EAQBAetLUvieHxuLXjcRsIXmUVJWktx7hOUJdqLsyZqtK5pW2mjhlPE58fhDrBC144SEHeLa9Gbc8fUmrTSfqiCkfck2A5huWylY0m7u58VIEBr+rn6vj9Z/43L5/H9+/b9H1mi/to+/7M/09+sZ+ln+0xdbA9xH3/bOFpP7mXt+kQC2jQCAIAgOrCawwzxyAkZHAm2+3H7rrHVh24OPmZqFT4dSM/JmlS6wqO3iyH+kfmVx1o6r5o+hlpbD9ciOqNPqX7NJmP8wYP3WaOj6vjP8AZry0tR8IfojptP3f8qkhZ03d8MqyrR6/ym3/AL7mCWln/hTS/P8ARGV2mVZKLGXIORgDffv96zwwVGPhf1NappLET3dq3oQMjy4kuJJO8naT1rZSS3I0W23dnxUgQFr1Z/T/AO2/9K0dI9z7o6miPuPZmtLgn1B+TGL5rDMBYHjtx7eoK3drEsr3P0oU46zCoJXZpYmPcBYFzQdnWskKs4K0XYxVKFOo7zin6nh3PUnm0XYavWs1eZ5mPU6HIskO56k82i7DU1mrzPManQ5Fkh3PUnm0XYams1eZ5jU6HIskO56k82i7DU1mrzPManQ5Fkh3PUnm0XYams1eZ5jU6HIskO56k82i7DU1mrzPManQ5Fkj2pcIp4nZo4Y2O3Xa0A26QvMq1SStKVz3DD0oO8YpP0PtZhUErs0kLHuta7mgm3SUhVnBWi7FnQpVHecU31R4dz1J5tF2Gr1rNXmeZj1OhyLJDuepPNouw1NZq8zzGp0ORZI+twCkBBFPECNoORu9HiKr/wAnmVYSgt6gsjunha9pa9oc0ixB2gjoWKMnF3XEzSipK0ldHB3PUnm0XYasus1eZ5mDU6HIskO56k82i7DU1mrzPManQ5Fkjro6KOIFsUbWNJuQ0AbepY5zlN3k7manShTVoK3oedZhUErs0sLHuAsC5oJtt2bekr1CrOCtF2PE8PSqO84pvqjw7nqTzaLsNXrWavM8zxqdDkWSHc9SebRdhqazV5nmNTociyQ7nqTzaLsNTWavM8xqdDkWSHc9SebRdhqazV5nmNTociyQ7nqTzaLsNTWavM8xqdDkWSHc9SebRdhqaxV5nmNTociyQ7nqTzaLsNTWavM8xqdDkWSHc9SebRdhqazV5nmNTociyQ7nqTzaLsNTWavM8xqdDkWSO2lpmRtDI2hrRuDRYbdp2LHKTk7yd2Z4QjBdmKsjmqcGppHF74I3PO9xaCTsA39AC9xr1Iqyk7GKeGozfalFN+h59z1J5tF2Gq6zV5nmedTociyQ7nqTzaLsNTWavM8xqdDkWSHc9SebRdhqazV5nmNTociyQ7nqTzaLsNTWavM8xqdDkWSHc9SebRdhqaxV5nmNTociyQ7nqTzaLsNTWavM8xqdDkWSHc9SebRdhqaxV5nmNTociyQ7nqTzaLsNTWKvM8xqdDkWSHc9SebRdhqazV5nmNTociyQ7nqTzaLsNTWavM8xqdDkWSHc9SebRdhqazV5nmNTociyQ7nqTzaLsNTWavM8xqdDkWSPakwmnidmjhYx1rXa0A26QvMq1SatKTZ7hh6UHeMUn6HasZmCAIAgCAIAgCAIAgCAIAgCAIAgCAIAgCAIAgCAIAgCAIAgCAIAgCAIAgCAIAgCAID4XBAfUAQBAEAQBAEAQBAVPWVpB8jonZHWml+bjtvBPjEdA/JAUDVjpNMyv4Gpke4SjIA8k5ZBtbv3X2hRENrVKEAQFA1yVkkVJEYpHMJlsS0lptldyKMjIPVlp8cwpayS+Y2ilceM/Ycec7j1ciA1tUplkGITd0pi4V/BXPgZjl/hX8XcoQ1NUoQHDjriKWcgkERPII3g5CgMk1RYrPLX5ZJpHt4Jxs5xIvs4ioiI2lUoQERpdUmOgqXtJBbC8gjeDlNigMa0C0wnhrY+Hme+GQ8G/O4kNvudt5DbquoQ3xUpTNaOkZpKMtjdaabwWEb2t+072bOkoCpancVnlrJWyyveOCuA5xNjmHEVERGwKlCAICs6w8f+R0Mj2m0r/Ai9Y7z1C56ggMz1daT1EWIsiqJZHMlvG4SOJyvO1hsd20Af1KENyVKEAQFI1vVckWHh0b3MdwzBdpINrP2XCEZy6mq2WWlmMsjnkS2BcS6wyjlUQRoKpQgCAoGtTS+WjYyKnOWWQEl9rlrBs2A7LkqEIbCtXtTVQMnnr5RJI0PABLrXFxc32m3IlgTugmjVfR1Ugnn4WmMZDDnJu/M0g5Tu2B3tCFL2qAgCAIAgCAIAgMhxSUYrjrIgb01MTfkIaQX+1wDegKEIfWrh5psSE8ewS2laRxSNIv7w09aMM2XR7FG1VLFM37bQTzO4x7bqlJFAEBnGvD6FF99+hyjIysaX6DZaSKspm+DwTDMwcRyi7xzco60BYtV+nfDBtLUu+dGyJ5/5g8knyh7xzoDjH/6rq/8ACgNYVKEBwaQfRKj7mT8DkBjOpj6x/tO/SoiI3VUoQFb1jSWwqq547e0gIDG8YwG2GUlYweNmjltyh7sjvZs6goQ1zVvpB8roGl7vnYfm5eobHdbbHpuqUok7TjGJzynbSU0bsvIQA7KP6nXd0AKEOPUs+2IEX3wu69rUQRuapQgCAyLSao/xPG4qVpvTwO8Pk8HwpD8GKEIvW9hXAVzaiPY2YA3H2ZWWHwDT7UYZrOiWMCro4pxvc2zxyPGxw9oPVZUpMIAgKFrp+rR9+z4PRkZyaj/ok3336QogjSFShAEBnutfRKWrYyenbnkiBDmcbmHbs5SDxKMhR9GtYFZQWhlbwkTNnBvBa9g5A7f1FAa5otpZTV7SYXEPaLvjdsc3n5xzhUpPIAgCAIAgCAICuafY98ioZJGm0rvAi9c8fULnqQGb6D6u3VVKKh1Q+HOSGho3sGy5N+M39yhDo0t1augpXziqkmMQzZXD7P2tt+Talgd2pHGrtlpXHceEj6DsePbY9ZRBGqqlCAznXh9Ci++/Q5RkZcdGDmoae+28LL9kKlMn1laEupJPlVKDwBN3Bu+F973H8nwKhDl0DxOSpxqGWU3kLSHG1r2jIv02CA3dUoQHBpB9EqPuZPwOQGM6mPrH+079KiIjdVShAU/WxJbCpucsH+sIwcuh+EMqcBZA/dLG7byOzOLT1GxQGSUeJVNC6pp2+C6RphkHGDe1xz2uB6yhDZ9DdHRR4YWOHzsjHPl9Yt3dAFh7eVUpmup82xUD0cg+CiIjeFShAQWm2OCiopJft2yxjledg9m/qQGW6DaBvroHVL6h8Rc9waWja6x8I3v5V/YoQkNJ9WToqWWZtVJM6JucMcNhAtm49+W56kFj9aksbs+SlcdjvnI+kbHAdVj1FEEa6qUICha6fq0ffs+D0ZGcOpKVopJrkD53jIH2QogjRxUM8pvtCpT0QBARdXpDSxTtp5JmsmcLta64uPW8W/Ne6A8dIMAo6uM/KI2EW/ibGubzh43IDH9V8ThjDRCS5jeEu7liAIBPScvXZQhvSpQgCAIAgCAICp6aaFDEXxl9Q+NsYIa1rWkXJF3bePYB1ICx4bRNghZEwWZG0NHQBZAetRC17HMcLtcC1w5QRYoCjaPas2UdSyeOqkuwnwS1tnNOwtJ32UsC+qgICv6ZaLsxCFsT5HRhr812gEnYRbb0oCWwujEMMcQJIjaGgnjsLID2nha9pa8BzXAhwO0EHYQQgKVgWriKlrvlMcrsjSckdtwIIsXHabX2KAvKoCA8K6m4WJ8ZNg9jm35Lgi/vQFS0R1ex0FRwzJ3vOUts5rQNttuzoQF0QBAQ2lmACupzA6R0bS4OJaATs4tqA99HcJFJTRwNcXiMWDiACdpO4dKAh67QSmlr21js2YFriwWyue3c48fk7OO3OUBaJG3BHKLIClaM6uo6KrFQyoe4gOGUtaBZ3OFAXdUBAVjTPQ8YjwYfO+NkdyGta03ceM35kBNYNhrKanjhj8SNoaOflPSTcoDrkYHAgi4IsRzIChYRqwjpqplRFUyAsfma3K21jfweW1jZSxLF/VKEBB6X6ONr6cQukdGA8Pu0AnYCLbelAU4anoRurJey1SxLHrS6pYmSMf8AK5TkcHWLW7bEG3uSwsaQqUICn6Z6BRYhI2R0r43tbl2AEEXJ2g9KArrNU0niur38F5IB+Bdb3KWJYu2i2itNQMLYWnM7x5HbXO6+IcwVKTiAIAgCA//Z"/>
          <p:cNvSpPr>
            <a:spLocks noChangeAspect="1" noChangeArrowheads="1"/>
          </p:cNvSpPr>
          <p:nvPr/>
        </p:nvSpPr>
        <p:spPr bwMode="auto">
          <a:xfrm>
            <a:off x="42545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8" name="Picture 20" descr="http://www.mercyforanimals.org/icon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66472"/>
            <a:ext cx="2360219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05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We “Up Against”?</a:t>
            </a:r>
            <a:endParaRPr lang="en-US" dirty="0"/>
          </a:p>
        </p:txBody>
      </p:sp>
      <p:pic>
        <p:nvPicPr>
          <p:cNvPr id="3074" name="Picture 2" descr="http://static4.businessinsider.com/image/5232d997eab8ea3106c8a367/chipotle-made-a-haunting-video-on-the-evil-of-factory-farming-featuring-fiona-apple-singing-a-song-from-willy-wonk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695" y="3810000"/>
            <a:ext cx="3900632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grist.files.wordpress.com/2014/01/farmed-and-dangerous.jpg?w=470&amp;h=57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1" y="1447800"/>
            <a:ext cx="4343700" cy="528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dn.stereogum.com/files/2013/09/FionaApple_Chipotle_WillyWonka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302" y="1371600"/>
            <a:ext cx="4231418" cy="237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0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/>
          <a:p>
            <a:r>
              <a:rPr lang="en-US" dirty="0" smtClean="0"/>
              <a:t>HOT TOPICS IN AGRICULTURE!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295400"/>
            <a:ext cx="6400800" cy="525780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State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Implements of Husbandry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Animal Care Practices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High Capacity Wells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Foreign Land Ownership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Genetically Modified Organisms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Food Labeling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Growing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Raw Milk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Federal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Farm Bill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Water Resources Development Act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Immigration Reform</a:t>
            </a:r>
          </a:p>
        </p:txBody>
      </p:sp>
    </p:spTree>
    <p:extLst>
      <p:ext uri="{BB962C8B-B14F-4D97-AF65-F5344CB8AC3E}">
        <p14:creationId xmlns:p14="http://schemas.microsoft.com/office/powerpoint/2010/main" val="418505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dirty="0" smtClean="0"/>
              <a:t>Implements of Husbandry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676400"/>
            <a:ext cx="6934200" cy="3733800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Today’s farm </a:t>
            </a:r>
            <a:r>
              <a:rPr lang="en-US" altLang="en-US" dirty="0">
                <a:solidFill>
                  <a:schemeClr val="tx1"/>
                </a:solidFill>
              </a:rPr>
              <a:t>m</a:t>
            </a:r>
            <a:r>
              <a:rPr lang="en-US" altLang="en-US" dirty="0" smtClean="0">
                <a:solidFill>
                  <a:schemeClr val="tx1"/>
                </a:solidFill>
              </a:rPr>
              <a:t>achinery is modern, efficient &amp; competitive = LARGE &amp; HEAVY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Misconception that </a:t>
            </a:r>
            <a:r>
              <a:rPr lang="en-US" altLang="en-US" dirty="0" err="1" smtClean="0">
                <a:solidFill>
                  <a:schemeClr val="tx1"/>
                </a:solidFill>
              </a:rPr>
              <a:t>IOH</a:t>
            </a:r>
            <a:r>
              <a:rPr lang="en-US" altLang="en-US" dirty="0" smtClean="0">
                <a:solidFill>
                  <a:schemeClr val="tx1"/>
                </a:solidFill>
              </a:rPr>
              <a:t> are exempt from weight (both farmers &amp; law enforcement)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Increased enforcement in select areas of the state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Balance between farmers and towns and counties responsibility to maintain roads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Do nothing does not solve the problem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3" r="6198" b="13811"/>
          <a:stretch/>
        </p:blipFill>
        <p:spPr>
          <a:xfrm>
            <a:off x="2449945" y="5029200"/>
            <a:ext cx="3191228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1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dirty="0" smtClean="0"/>
              <a:t>Implements of Husbandry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524000"/>
            <a:ext cx="4419600" cy="4572000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solidFill>
                  <a:schemeClr val="tx1"/>
                </a:solidFill>
              </a:rPr>
              <a:t>Current Law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Gross </a:t>
            </a:r>
            <a:r>
              <a:rPr lang="en-US" sz="3000" dirty="0">
                <a:solidFill>
                  <a:schemeClr val="tx1"/>
                </a:solidFill>
              </a:rPr>
              <a:t>Vehicle Weight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80,000 pounds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Axle Weight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20,000 pounds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Width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No limitation for </a:t>
            </a:r>
            <a:r>
              <a:rPr lang="en-US" sz="2600" dirty="0" err="1">
                <a:solidFill>
                  <a:schemeClr val="tx1"/>
                </a:solidFill>
              </a:rPr>
              <a:t>IOH</a:t>
            </a:r>
            <a:endParaRPr lang="en-US" sz="26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00" y="1600200"/>
            <a:ext cx="44958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00" b="1" u="sng" dirty="0" smtClean="0">
                <a:solidFill>
                  <a:schemeClr val="tx1"/>
                </a:solidFill>
              </a:rPr>
              <a:t>Proposed Legislation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Gross Vehicle Weight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92,000 pounds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Axle Weight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23,000 pounds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Width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No limitation for </a:t>
            </a:r>
            <a:r>
              <a:rPr lang="en-US" dirty="0" err="1" smtClean="0">
                <a:solidFill>
                  <a:schemeClr val="tx1"/>
                </a:solidFill>
              </a:rPr>
              <a:t>IOH</a:t>
            </a:r>
            <a:r>
              <a:rPr lang="en-US" dirty="0" smtClean="0">
                <a:solidFill>
                  <a:schemeClr val="tx1"/>
                </a:solidFill>
              </a:rPr>
              <a:t> but some lighting and marking</a:t>
            </a:r>
          </a:p>
        </p:txBody>
      </p:sp>
      <p:pic>
        <p:nvPicPr>
          <p:cNvPr id="5" name="Picture 7" descr="DSCF665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9" b="31985"/>
          <a:stretch/>
        </p:blipFill>
        <p:spPr bwMode="auto">
          <a:xfrm>
            <a:off x="228600" y="5257800"/>
            <a:ext cx="5175044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57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dirty="0" smtClean="0"/>
              <a:t>Implements of Husbandry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450109"/>
            <a:ext cx="4191000" cy="4572000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chemeClr val="tx1"/>
                </a:solidFill>
              </a:rPr>
              <a:t>Current Law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Length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Single </a:t>
            </a:r>
            <a:r>
              <a:rPr lang="en-US" dirty="0" err="1">
                <a:solidFill>
                  <a:schemeClr val="tx1"/>
                </a:solidFill>
              </a:rPr>
              <a:t>IOH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dirty="0" smtClean="0">
                <a:solidFill>
                  <a:schemeClr val="tx1"/>
                </a:solidFill>
              </a:rPr>
              <a:t>no limit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Double </a:t>
            </a:r>
            <a:r>
              <a:rPr lang="en-US" dirty="0" err="1">
                <a:solidFill>
                  <a:schemeClr val="tx1"/>
                </a:solidFill>
              </a:rPr>
              <a:t>IOH</a:t>
            </a:r>
            <a:r>
              <a:rPr lang="en-US" dirty="0">
                <a:solidFill>
                  <a:schemeClr val="tx1"/>
                </a:solidFill>
              </a:rPr>
              <a:t> = 70’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Triple </a:t>
            </a:r>
            <a:r>
              <a:rPr lang="en-US" dirty="0" err="1">
                <a:solidFill>
                  <a:schemeClr val="tx1"/>
                </a:solidFill>
              </a:rPr>
              <a:t>IOH</a:t>
            </a:r>
            <a:r>
              <a:rPr lang="en-US" dirty="0">
                <a:solidFill>
                  <a:schemeClr val="tx1"/>
                </a:solidFill>
              </a:rPr>
              <a:t> = 60’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Height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No maximum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Must clear route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191000" y="1447800"/>
            <a:ext cx="46482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300" b="1" u="sng" dirty="0" smtClean="0">
                <a:solidFill>
                  <a:schemeClr val="tx1"/>
                </a:solidFill>
              </a:rPr>
              <a:t>Proposed Legislation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Length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Single </a:t>
            </a:r>
            <a:r>
              <a:rPr lang="en-US" dirty="0" err="1" smtClean="0">
                <a:solidFill>
                  <a:schemeClr val="tx1"/>
                </a:solidFill>
              </a:rPr>
              <a:t>IOH</a:t>
            </a:r>
            <a:r>
              <a:rPr lang="en-US" dirty="0" smtClean="0">
                <a:solidFill>
                  <a:schemeClr val="tx1"/>
                </a:solidFill>
              </a:rPr>
              <a:t> = 60’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Double </a:t>
            </a:r>
            <a:r>
              <a:rPr lang="en-US" dirty="0" err="1" smtClean="0">
                <a:solidFill>
                  <a:schemeClr val="tx1"/>
                </a:solidFill>
              </a:rPr>
              <a:t>IOH</a:t>
            </a:r>
            <a:r>
              <a:rPr lang="en-US" dirty="0" smtClean="0">
                <a:solidFill>
                  <a:schemeClr val="tx1"/>
                </a:solidFill>
              </a:rPr>
              <a:t> = 100’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Triple </a:t>
            </a:r>
            <a:r>
              <a:rPr lang="en-US" dirty="0" err="1" smtClean="0">
                <a:solidFill>
                  <a:schemeClr val="tx1"/>
                </a:solidFill>
              </a:rPr>
              <a:t>IOH</a:t>
            </a:r>
            <a:r>
              <a:rPr lang="en-US" dirty="0" smtClean="0">
                <a:solidFill>
                  <a:schemeClr val="tx1"/>
                </a:solidFill>
              </a:rPr>
              <a:t> = 70’ or 100’ w/ 25mph speed limit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Height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No maximum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Must clear route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3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1326</Words>
  <Application>Microsoft Office PowerPoint</Application>
  <PresentationFormat>On-screen Show (4:3)</PresentationFormat>
  <Paragraphs>255</Paragraphs>
  <Slides>39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Agricultural Policy</vt:lpstr>
      <vt:lpstr>Who Are We “Up Against”?</vt:lpstr>
      <vt:lpstr>Who Are We “Up Against”?</vt:lpstr>
      <vt:lpstr>Who Are We “Up Against”?</vt:lpstr>
      <vt:lpstr>HOT TOPICS IN AGRICULTURE!</vt:lpstr>
      <vt:lpstr>Implements of Husbandry </vt:lpstr>
      <vt:lpstr>Implements of Husbandry </vt:lpstr>
      <vt:lpstr>Implements of Husbandry </vt:lpstr>
      <vt:lpstr>Implements of Husbandry </vt:lpstr>
      <vt:lpstr>Current Legislative Status</vt:lpstr>
      <vt:lpstr>Animal Care Practices</vt:lpstr>
      <vt:lpstr>Animal Care Practices</vt:lpstr>
      <vt:lpstr>High Capacity Wells</vt:lpstr>
      <vt:lpstr>Foreign Land Ownership</vt:lpstr>
      <vt:lpstr>PowerPoint Presentation</vt:lpstr>
      <vt:lpstr>Genetically Modified Organisms</vt:lpstr>
      <vt:lpstr>Raw Milk</vt:lpstr>
      <vt:lpstr>2014 Farm Bill</vt:lpstr>
      <vt:lpstr>2014 Farm Bill</vt:lpstr>
      <vt:lpstr>2014 Farm Bill</vt:lpstr>
      <vt:lpstr>2014 Farm Bill</vt:lpstr>
      <vt:lpstr>Water Resources Development Act</vt:lpstr>
      <vt:lpstr>Water Resources Development Act</vt:lpstr>
      <vt:lpstr>Immigration Reform</vt:lpstr>
      <vt:lpstr>Immigration Reform</vt:lpstr>
      <vt:lpstr>Immigration Reform</vt:lpstr>
      <vt:lpstr>Who Do You Contact?</vt:lpstr>
      <vt:lpstr>Wisconsin’s United States Senators</vt:lpstr>
      <vt:lpstr>Wisconsin’s Members of the House of Representatives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Network Administrator</dc:creator>
  <cp:lastModifiedBy>Network Administrator</cp:lastModifiedBy>
  <cp:revision>15</cp:revision>
  <dcterms:created xsi:type="dcterms:W3CDTF">2014-03-13T17:14:09Z</dcterms:created>
  <dcterms:modified xsi:type="dcterms:W3CDTF">2014-03-17T15:52:08Z</dcterms:modified>
</cp:coreProperties>
</file>