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87" r:id="rId9"/>
    <p:sldId id="292" r:id="rId10"/>
    <p:sldId id="291" r:id="rId11"/>
    <p:sldId id="288" r:id="rId12"/>
    <p:sldId id="294" r:id="rId13"/>
    <p:sldId id="289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4" r:id="rId23"/>
    <p:sldId id="275" r:id="rId24"/>
    <p:sldId id="273" r:id="rId25"/>
    <p:sldId id="271" r:id="rId26"/>
    <p:sldId id="272" r:id="rId27"/>
    <p:sldId id="280" r:id="rId28"/>
    <p:sldId id="276" r:id="rId29"/>
    <p:sldId id="281" r:id="rId30"/>
    <p:sldId id="282" r:id="rId31"/>
    <p:sldId id="283" r:id="rId32"/>
    <p:sldId id="284" r:id="rId33"/>
    <p:sldId id="285" r:id="rId34"/>
    <p:sldId id="286" r:id="rId35"/>
    <p:sldId id="277" r:id="rId36"/>
    <p:sldId id="278" r:id="rId37"/>
    <p:sldId id="279" r:id="rId38"/>
    <p:sldId id="295" r:id="rId39"/>
    <p:sldId id="296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FD266-4D49-41AF-A799-286831A3AD8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0141FC-A6BA-488A-A3BF-0FB45BB9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069695-2DC9-4D2C-824C-15C8E8F3C7F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3042F3-F36D-4AFB-8830-3F053973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2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53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5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5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6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91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2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5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3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5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80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9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38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98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3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77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52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05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77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216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62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967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13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10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22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375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391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233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034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6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4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3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42F3-F36D-4AFB-8830-3F05397303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3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1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2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2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6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0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03FD-3610-46C6-9833-805D8C5FE08F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C36D-6B37-4CDB-88E6-522579D367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9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pinsuranceinamerica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fbf.com/legislation-regulations/issue-backgrounders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frm=1&amp;source=images&amp;cd=&amp;cad=rja&amp;docid=ffkh-zrk1wiw7M&amp;tbnid=XzlCl0B9hDTY5M:&amp;ved=0CAUQjRw&amp;url=http://www.clker.com/clipart-10842.html&amp;ei=5V0CU4qGFJKiqwGP0YDgDw&amp;bvm=bv.61535280,d.aWc&amp;psig=AFQjCNF2wC5c8tIPr5iALOuix4hYRrINbA&amp;ust=13927503476685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Karen Gefvert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 of Governmental Relations</a:t>
            </a:r>
            <a:br>
              <a:rPr lang="en-US" dirty="0" smtClean="0"/>
            </a:br>
            <a:r>
              <a:rPr lang="en-US" sz="3600" dirty="0" smtClean="0"/>
              <a:t>Wisconsin Farm Bureau Federation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21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Agriculture Risk Coverage (Area Election)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0" y="1600200"/>
          <a:ext cx="6096000" cy="4572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1673423"/>
            <a:ext cx="1447800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Producer Loss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0"/>
            <a:ext cx="3276600" cy="73866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Crop Insurance Stand-Alone </a:t>
            </a:r>
          </a:p>
          <a:p>
            <a:pPr algn="ctr"/>
            <a:r>
              <a:rPr lang="en-US" b="1" dirty="0" smtClean="0"/>
              <a:t>(66% for 75% RP)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3861137"/>
            <a:ext cx="1600200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Crop Insurance Premium</a:t>
            </a:r>
            <a:endParaRPr lang="en-US" sz="2000" b="1" dirty="0"/>
          </a:p>
        </p:txBody>
      </p:sp>
      <p:sp>
        <p:nvSpPr>
          <p:cNvPr id="64" name="Rectangle 63"/>
          <p:cNvSpPr/>
          <p:nvPr/>
        </p:nvSpPr>
        <p:spPr bwMode="auto">
          <a:xfrm rot="5400000">
            <a:off x="5219700" y="-876300"/>
            <a:ext cx="228600" cy="6096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2286000" y="20574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4419600" y="2971800"/>
            <a:ext cx="304800" cy="32004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4419600" y="34290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4343400" y="38862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4343400" y="43434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286000" y="2971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4419600" y="48006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419600" y="52578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419600" y="57150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71628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7244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/>
          <p:nvPr/>
        </p:nvSpPr>
        <p:spPr bwMode="auto">
          <a:xfrm rot="5400000">
            <a:off x="4648198" y="-76199"/>
            <a:ext cx="457203" cy="5181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286000" y="25146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724400" y="2057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53340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9436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5532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38401" y="990600"/>
            <a:ext cx="55626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 </a:t>
            </a:r>
            <a:r>
              <a:rPr lang="en-US" sz="1600" b="1" dirty="0" smtClean="0">
                <a:latin typeface="Calibri" pitchFamily="34" charset="0"/>
              </a:rPr>
              <a:t>ARC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Benchmark Revenue Based On 5-Year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Olympic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Average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County Yields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/National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MYA Prices (or Ref. Price)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1789113"/>
            <a:ext cx="10668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14% Loss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 flipV="1">
            <a:off x="1752600" y="16764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>
            <a:off x="1752600" y="19812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2209801"/>
            <a:ext cx="1381125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Coverage between 86% and 76% of revenue benchmark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3" name="AutoShape 4"/>
          <p:cNvCxnSpPr>
            <a:cxnSpLocks noChangeShapeType="1"/>
          </p:cNvCxnSpPr>
          <p:nvPr/>
        </p:nvCxnSpPr>
        <p:spPr bwMode="auto">
          <a:xfrm flipV="1">
            <a:off x="1752600" y="22860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5" name="AutoShape 5"/>
          <p:cNvCxnSpPr>
            <a:cxnSpLocks noChangeShapeType="1"/>
          </p:cNvCxnSpPr>
          <p:nvPr/>
        </p:nvCxnSpPr>
        <p:spPr bwMode="auto">
          <a:xfrm>
            <a:off x="1752600" y="25146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4419600" y="2743200"/>
            <a:ext cx="3962400" cy="2286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86000" y="2743200"/>
            <a:ext cx="2133600" cy="228600"/>
          </a:xfrm>
          <a:prstGeom prst="rect">
            <a:avLst/>
          </a:prstGeom>
          <a:solidFill>
            <a:srgbClr val="83FE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4724400" y="2743200"/>
            <a:ext cx="0" cy="3429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41148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5052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8956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3340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943600" y="2057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20574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71628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772400" y="2057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124200" y="2362200"/>
            <a:ext cx="3048000" cy="30777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ARC (85% Base Acres)</a:t>
            </a:r>
            <a:endParaRPr lang="en-US" sz="1400" b="1" dirty="0"/>
          </a:p>
        </p:txBody>
      </p:sp>
      <p:sp>
        <p:nvSpPr>
          <p:cNvPr id="46" name="Oval 45"/>
          <p:cNvSpPr/>
          <p:nvPr/>
        </p:nvSpPr>
        <p:spPr bwMode="auto">
          <a:xfrm>
            <a:off x="2895600" y="2058888"/>
            <a:ext cx="3429000" cy="914400"/>
          </a:xfrm>
          <a:prstGeom prst="ellipse">
            <a:avLst/>
          </a:pr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1447800" y="2819400"/>
            <a:ext cx="1752600" cy="1371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0" y="4209871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Revenue based plan (paid out on base acres)</a:t>
            </a:r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87855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70C0"/>
                </a:solidFill>
              </a:rPr>
              <a:t>Individual Crop Program</a:t>
            </a:r>
            <a:endParaRPr lang="en-US" sz="1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4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– Crop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Stacked Income Protection Plan (</a:t>
            </a:r>
            <a:r>
              <a:rPr lang="en-US" dirty="0" err="1" smtClean="0"/>
              <a:t>STAX</a:t>
            </a:r>
            <a:r>
              <a:rPr lang="en-US" dirty="0" smtClean="0"/>
              <a:t>) – COTTON ONLY</a:t>
            </a:r>
          </a:p>
          <a:p>
            <a:r>
              <a:rPr lang="en-US" dirty="0" smtClean="0"/>
              <a:t>Supplemental Coverage Option (</a:t>
            </a:r>
            <a:r>
              <a:rPr lang="en-US" dirty="0" err="1" smtClean="0"/>
              <a:t>SCO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available for crops enrolled in ARC or </a:t>
            </a:r>
            <a:r>
              <a:rPr lang="en-US" dirty="0" err="1" smtClean="0"/>
              <a:t>STAX</a:t>
            </a:r>
            <a:endParaRPr lang="en-US" dirty="0" smtClean="0"/>
          </a:p>
          <a:p>
            <a:pPr lvl="1"/>
            <a:r>
              <a:rPr lang="en-US" dirty="0" smtClean="0"/>
              <a:t>Option to purchase area coverage with </a:t>
            </a:r>
            <a:r>
              <a:rPr lang="en-US" dirty="0"/>
              <a:t>an underlying individual policy or plan of </a:t>
            </a:r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Allows indemnities </a:t>
            </a:r>
            <a:r>
              <a:rPr lang="en-US" dirty="0"/>
              <a:t>to be equal to a part of the deductible on the underlying </a:t>
            </a:r>
            <a:r>
              <a:rPr lang="en-US" dirty="0" smtClean="0"/>
              <a:t>policy </a:t>
            </a:r>
            <a:r>
              <a:rPr lang="en-US" dirty="0"/>
              <a:t>or plan of </a:t>
            </a:r>
            <a:r>
              <a:rPr lang="en-US" dirty="0" smtClean="0"/>
              <a:t>insurance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3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92162"/>
          </a:xfrm>
        </p:spPr>
        <p:txBody>
          <a:bodyPr/>
          <a:lstStyle/>
          <a:p>
            <a:r>
              <a:rPr lang="en-US" sz="4000" dirty="0" smtClean="0"/>
              <a:t>SCO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0" y="1600200"/>
          <a:ext cx="6096000" cy="4572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1676400"/>
            <a:ext cx="1447800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Producer Loss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0"/>
            <a:ext cx="3276600" cy="73866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Crop Insurance Stand-Alone </a:t>
            </a:r>
          </a:p>
          <a:p>
            <a:pPr algn="ctr"/>
            <a:r>
              <a:rPr lang="en-US" b="1" dirty="0" smtClean="0"/>
              <a:t>(66% for 75% RP)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810000"/>
            <a:ext cx="1600200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Crop Insurance Premium</a:t>
            </a:r>
            <a:endParaRPr lang="en-US" sz="2000" b="1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4343400" y="2971800"/>
            <a:ext cx="381000" cy="32004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4724400" y="2971800"/>
            <a:ext cx="0" cy="32004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4343400" y="34290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4343400" y="38862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4343400" y="43434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52" idx="2"/>
          </p:cNvCxnSpPr>
          <p:nvPr/>
        </p:nvCxnSpPr>
        <p:spPr bwMode="auto">
          <a:xfrm>
            <a:off x="4267200" y="29718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4343400" y="48006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267200" y="52578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267200" y="5715000"/>
            <a:ext cx="53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9436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3340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53340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9436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 flipV="1">
            <a:off x="1752600" y="16002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>
            <a:off x="1752600" y="1828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2" name="Rectangle 51"/>
          <p:cNvSpPr/>
          <p:nvPr/>
        </p:nvSpPr>
        <p:spPr bwMode="auto">
          <a:xfrm>
            <a:off x="4114800" y="2057400"/>
            <a:ext cx="304800" cy="914400"/>
          </a:xfrm>
          <a:prstGeom prst="rect">
            <a:avLst/>
          </a:prstGeom>
          <a:solidFill>
            <a:srgbClr val="89E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286000" y="25146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 rot="5400000">
            <a:off x="5219701" y="-190497"/>
            <a:ext cx="228598" cy="60960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286000" y="2743200"/>
            <a:ext cx="2057400" cy="228600"/>
          </a:xfrm>
          <a:prstGeom prst="rect">
            <a:avLst/>
          </a:prstGeom>
          <a:solidFill>
            <a:srgbClr val="83FE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66"/>
          <p:cNvGrpSpPr/>
          <p:nvPr/>
        </p:nvGrpSpPr>
        <p:grpSpPr>
          <a:xfrm>
            <a:off x="373875" y="1447800"/>
            <a:ext cx="1531125" cy="549791"/>
            <a:chOff x="76200" y="1752600"/>
            <a:chExt cx="1531125" cy="549791"/>
          </a:xfrm>
        </p:grpSpPr>
        <p:sp>
          <p:nvSpPr>
            <p:cNvPr id="68" name="Rectangle 300"/>
            <p:cNvSpPr>
              <a:spLocks noChangeArrowheads="1"/>
            </p:cNvSpPr>
            <p:nvPr/>
          </p:nvSpPr>
          <p:spPr bwMode="auto">
            <a:xfrm>
              <a:off x="76200" y="1752600"/>
              <a:ext cx="153112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14% Area Revenue Loss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Rectangle 301"/>
            <p:cNvSpPr>
              <a:spLocks noChangeArrowheads="1"/>
            </p:cNvSpPr>
            <p:nvPr/>
          </p:nvSpPr>
          <p:spPr bwMode="auto">
            <a:xfrm>
              <a:off x="76200" y="1941513"/>
              <a:ext cx="136345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Required Before SCO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Rectangle 302"/>
            <p:cNvSpPr>
              <a:spLocks noChangeArrowheads="1"/>
            </p:cNvSpPr>
            <p:nvPr/>
          </p:nvSpPr>
          <p:spPr bwMode="auto">
            <a:xfrm>
              <a:off x="76200" y="2117725"/>
              <a:ext cx="9658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Payment Occur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" name="Group 85"/>
          <p:cNvGrpSpPr/>
          <p:nvPr/>
        </p:nvGrpSpPr>
        <p:grpSpPr>
          <a:xfrm>
            <a:off x="2732088" y="457200"/>
            <a:ext cx="1306512" cy="549791"/>
            <a:chOff x="2054225" y="839787"/>
            <a:chExt cx="1306512" cy="549791"/>
          </a:xfrm>
        </p:grpSpPr>
        <p:sp>
          <p:nvSpPr>
            <p:cNvPr id="87" name="Rectangle 305"/>
            <p:cNvSpPr>
              <a:spLocks noChangeArrowheads="1"/>
            </p:cNvSpPr>
            <p:nvPr/>
          </p:nvSpPr>
          <p:spPr bwMode="auto">
            <a:xfrm>
              <a:off x="2054225" y="839787"/>
              <a:ext cx="130651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Maximum premium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8" name="Rectangle 306"/>
            <p:cNvSpPr>
              <a:spLocks noChangeArrowheads="1"/>
            </p:cNvSpPr>
            <p:nvPr/>
          </p:nvSpPr>
          <p:spPr bwMode="auto">
            <a:xfrm>
              <a:off x="2054225" y="1028700"/>
              <a:ext cx="11484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cost is </a:t>
              </a:r>
              <a:r>
                <a:rPr 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35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% of the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" name="Rectangle 307"/>
            <p:cNvSpPr>
              <a:spLocks noChangeArrowheads="1"/>
            </p:cNvSpPr>
            <p:nvPr/>
          </p:nvSpPr>
          <p:spPr bwMode="auto">
            <a:xfrm>
              <a:off x="2054225" y="1204912"/>
              <a:ext cx="107792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value of the crop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90" name="Freeform 308"/>
          <p:cNvSpPr>
            <a:spLocks noEditPoints="1"/>
          </p:cNvSpPr>
          <p:nvPr/>
        </p:nvSpPr>
        <p:spPr bwMode="auto">
          <a:xfrm>
            <a:off x="3342161" y="1066800"/>
            <a:ext cx="1077439" cy="440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1" y="134"/>
              </a:cxn>
              <a:cxn ang="0">
                <a:pos x="441" y="149"/>
              </a:cxn>
              <a:cxn ang="0">
                <a:pos x="0" y="15"/>
              </a:cxn>
              <a:cxn ang="0">
                <a:pos x="0" y="0"/>
              </a:cxn>
              <a:cxn ang="0">
                <a:pos x="441" y="111"/>
              </a:cxn>
              <a:cxn ang="0">
                <a:pos x="474" y="149"/>
              </a:cxn>
              <a:cxn ang="0">
                <a:pos x="428" y="156"/>
              </a:cxn>
              <a:cxn ang="0">
                <a:pos x="441" y="111"/>
              </a:cxn>
            </a:cxnLst>
            <a:rect l="0" t="0" r="r" b="b"/>
            <a:pathLst>
              <a:path w="474" h="156">
                <a:moveTo>
                  <a:pt x="0" y="0"/>
                </a:moveTo>
                <a:lnTo>
                  <a:pt x="441" y="134"/>
                </a:lnTo>
                <a:lnTo>
                  <a:pt x="441" y="149"/>
                </a:lnTo>
                <a:lnTo>
                  <a:pt x="0" y="15"/>
                </a:lnTo>
                <a:lnTo>
                  <a:pt x="0" y="0"/>
                </a:lnTo>
                <a:close/>
                <a:moveTo>
                  <a:pt x="441" y="111"/>
                </a:moveTo>
                <a:lnTo>
                  <a:pt x="474" y="149"/>
                </a:lnTo>
                <a:lnTo>
                  <a:pt x="428" y="156"/>
                </a:lnTo>
                <a:lnTo>
                  <a:pt x="441" y="11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" name="Freeform 309"/>
          <p:cNvSpPr>
            <a:spLocks noEditPoints="1"/>
          </p:cNvSpPr>
          <p:nvPr/>
        </p:nvSpPr>
        <p:spPr bwMode="auto">
          <a:xfrm>
            <a:off x="2362200" y="1066800"/>
            <a:ext cx="914400" cy="457200"/>
          </a:xfrm>
          <a:custGeom>
            <a:avLst/>
            <a:gdLst/>
            <a:ahLst/>
            <a:cxnLst>
              <a:cxn ang="0">
                <a:pos x="401" y="15"/>
              </a:cxn>
              <a:cxn ang="0">
                <a:pos x="13" y="149"/>
              </a:cxn>
              <a:cxn ang="0">
                <a:pos x="13" y="134"/>
              </a:cxn>
              <a:cxn ang="0">
                <a:pos x="401" y="0"/>
              </a:cxn>
              <a:cxn ang="0">
                <a:pos x="401" y="15"/>
              </a:cxn>
              <a:cxn ang="0">
                <a:pos x="59" y="163"/>
              </a:cxn>
              <a:cxn ang="0">
                <a:pos x="0" y="149"/>
              </a:cxn>
              <a:cxn ang="0">
                <a:pos x="39" y="97"/>
              </a:cxn>
              <a:cxn ang="0">
                <a:pos x="46" y="97"/>
              </a:cxn>
              <a:cxn ang="0">
                <a:pos x="53" y="97"/>
              </a:cxn>
              <a:cxn ang="0">
                <a:pos x="53" y="104"/>
              </a:cxn>
              <a:cxn ang="0">
                <a:pos x="53" y="111"/>
              </a:cxn>
              <a:cxn ang="0">
                <a:pos x="20" y="149"/>
              </a:cxn>
              <a:cxn ang="0">
                <a:pos x="13" y="134"/>
              </a:cxn>
              <a:cxn ang="0">
                <a:pos x="59" y="149"/>
              </a:cxn>
              <a:cxn ang="0">
                <a:pos x="66" y="149"/>
              </a:cxn>
              <a:cxn ang="0">
                <a:pos x="66" y="156"/>
              </a:cxn>
              <a:cxn ang="0">
                <a:pos x="59" y="163"/>
              </a:cxn>
              <a:cxn ang="0">
                <a:pos x="59" y="163"/>
              </a:cxn>
              <a:cxn ang="0">
                <a:pos x="59" y="163"/>
              </a:cxn>
            </a:cxnLst>
            <a:rect l="0" t="0" r="r" b="b"/>
            <a:pathLst>
              <a:path w="401" h="163">
                <a:moveTo>
                  <a:pt x="401" y="15"/>
                </a:moveTo>
                <a:lnTo>
                  <a:pt x="13" y="149"/>
                </a:lnTo>
                <a:lnTo>
                  <a:pt x="13" y="134"/>
                </a:lnTo>
                <a:lnTo>
                  <a:pt x="401" y="0"/>
                </a:lnTo>
                <a:lnTo>
                  <a:pt x="401" y="15"/>
                </a:lnTo>
                <a:close/>
                <a:moveTo>
                  <a:pt x="59" y="163"/>
                </a:moveTo>
                <a:lnTo>
                  <a:pt x="0" y="149"/>
                </a:lnTo>
                <a:lnTo>
                  <a:pt x="39" y="97"/>
                </a:lnTo>
                <a:lnTo>
                  <a:pt x="46" y="97"/>
                </a:lnTo>
                <a:lnTo>
                  <a:pt x="53" y="97"/>
                </a:lnTo>
                <a:lnTo>
                  <a:pt x="53" y="104"/>
                </a:lnTo>
                <a:lnTo>
                  <a:pt x="53" y="111"/>
                </a:lnTo>
                <a:lnTo>
                  <a:pt x="20" y="149"/>
                </a:lnTo>
                <a:lnTo>
                  <a:pt x="13" y="134"/>
                </a:lnTo>
                <a:lnTo>
                  <a:pt x="59" y="149"/>
                </a:lnTo>
                <a:lnTo>
                  <a:pt x="66" y="149"/>
                </a:lnTo>
                <a:lnTo>
                  <a:pt x="66" y="156"/>
                </a:lnTo>
                <a:lnTo>
                  <a:pt x="59" y="163"/>
                </a:lnTo>
                <a:lnTo>
                  <a:pt x="59" y="163"/>
                </a:lnTo>
                <a:lnTo>
                  <a:pt x="59" y="16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4038600" y="20574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AutoShape 4"/>
          <p:cNvCxnSpPr>
            <a:cxnSpLocks noChangeShapeType="1"/>
          </p:cNvCxnSpPr>
          <p:nvPr/>
        </p:nvCxnSpPr>
        <p:spPr bwMode="auto">
          <a:xfrm flipV="1">
            <a:off x="1752600" y="2209806"/>
            <a:ext cx="381000" cy="1523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5" name="AutoShape 5"/>
          <p:cNvCxnSpPr>
            <a:cxnSpLocks noChangeShapeType="1"/>
          </p:cNvCxnSpPr>
          <p:nvPr/>
        </p:nvCxnSpPr>
        <p:spPr bwMode="auto">
          <a:xfrm>
            <a:off x="1752600" y="23622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9" name="Rectangle 300"/>
          <p:cNvSpPr>
            <a:spLocks noChangeArrowheads="1"/>
          </p:cNvSpPr>
          <p:nvPr/>
        </p:nvSpPr>
        <p:spPr bwMode="auto">
          <a:xfrm>
            <a:off x="373875" y="2133600"/>
            <a:ext cx="13787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</a:rPr>
              <a:t>SCO coverage (county) from 86% expected revenue to underlying insurance policy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2286000" y="2971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 rot="5400000">
            <a:off x="5257799" y="-914397"/>
            <a:ext cx="152403" cy="6096002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28956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5052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41148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724400" y="2057400"/>
            <a:ext cx="0" cy="914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53340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9436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5532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7162800" y="2057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7724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5334000" y="2359223"/>
            <a:ext cx="2286000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SCO Stand-Alone (65%)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353816" y="2286000"/>
            <a:ext cx="1905000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SCO Stand Alone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5266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– Crop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 Insurance in America</a:t>
            </a:r>
          </a:p>
          <a:p>
            <a:r>
              <a:rPr lang="en-US" dirty="0">
                <a:hlinkClick r:id="rId3"/>
              </a:rPr>
              <a:t>http://www.cropinsuranceinamerica.org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Learn About Crop Insurance</a:t>
            </a:r>
          </a:p>
          <a:p>
            <a:pPr lvl="2"/>
            <a:r>
              <a:rPr lang="en-US" dirty="0" smtClean="0"/>
              <a:t>Just the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established by Sept. 1, 2014</a:t>
            </a:r>
          </a:p>
          <a:p>
            <a:r>
              <a:rPr lang="en-US" dirty="0" smtClean="0"/>
              <a:t>Program ends Dec. 31, 2018</a:t>
            </a:r>
          </a:p>
          <a:p>
            <a:r>
              <a:rPr lang="en-US" dirty="0" smtClean="0"/>
              <a:t>Voluntary</a:t>
            </a:r>
          </a:p>
          <a:p>
            <a:r>
              <a:rPr lang="en-US" dirty="0" smtClean="0"/>
              <a:t>Margin Protection Program</a:t>
            </a:r>
          </a:p>
          <a:p>
            <a:r>
              <a:rPr lang="en-US" dirty="0" smtClean="0"/>
              <a:t>No supply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Calculation of Average Feed Cost and Actual Dairy Production Margins</a:t>
            </a:r>
          </a:p>
          <a:p>
            <a:pPr lvl="1"/>
            <a:r>
              <a:rPr lang="en-US" dirty="0"/>
              <a:t>National monthly feed costs will be calculated based on the following:</a:t>
            </a:r>
          </a:p>
          <a:p>
            <a:pPr lvl="2"/>
            <a:r>
              <a:rPr lang="en-US" dirty="0"/>
              <a:t>Corn – monthly Agricultural Prices report</a:t>
            </a:r>
          </a:p>
          <a:p>
            <a:pPr lvl="2"/>
            <a:r>
              <a:rPr lang="en-US" dirty="0"/>
              <a:t>Soybean meal – Market News – Monthly Soybean Meal Price Report</a:t>
            </a:r>
          </a:p>
          <a:p>
            <a:pPr lvl="2"/>
            <a:r>
              <a:rPr lang="en-US" dirty="0"/>
              <a:t>Alfalfa hay – Agricultural Prices report</a:t>
            </a:r>
          </a:p>
          <a:p>
            <a:pPr lvl="1"/>
            <a:r>
              <a:rPr lang="en-US" dirty="0"/>
              <a:t>Actual Dairy Production Margin Calculation</a:t>
            </a:r>
          </a:p>
          <a:p>
            <a:pPr lvl="2"/>
            <a:r>
              <a:rPr lang="en-US" dirty="0"/>
              <a:t>Shall be calculated on a consecutive 2 month period</a:t>
            </a:r>
          </a:p>
          <a:p>
            <a:pPr lvl="2"/>
            <a:r>
              <a:rPr lang="en-US" dirty="0"/>
              <a:t>Subtract the 2 month Average Feed Cost from the 2 month All-Milk Price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Participation in Program</a:t>
            </a:r>
          </a:p>
          <a:p>
            <a:pPr lvl="1"/>
            <a:r>
              <a:rPr lang="en-US" dirty="0"/>
              <a:t>All dairies are eligible</a:t>
            </a:r>
          </a:p>
          <a:p>
            <a:pPr lvl="1"/>
            <a:r>
              <a:rPr lang="en-US" dirty="0"/>
              <a:t>Multi-producer dairy operations will be considered a single dairy</a:t>
            </a:r>
          </a:p>
          <a:p>
            <a:pPr lvl="1"/>
            <a:r>
              <a:rPr lang="en-US" dirty="0"/>
              <a:t>Single producer who operates multiple dairies will be considered multiple dairies</a:t>
            </a:r>
          </a:p>
          <a:p>
            <a:pPr lvl="1"/>
            <a:r>
              <a:rPr lang="en-US" dirty="0"/>
              <a:t>Administrative fee of $100 charged to all participating dairies</a:t>
            </a:r>
          </a:p>
          <a:p>
            <a:pPr lvl="1"/>
            <a:r>
              <a:rPr lang="en-US" dirty="0"/>
              <a:t>Participation in Margin Protection Program </a:t>
            </a:r>
            <a:r>
              <a:rPr lang="en-US" b="1" u="sng" dirty="0"/>
              <a:t>OR</a:t>
            </a:r>
            <a:r>
              <a:rPr lang="en-US" dirty="0"/>
              <a:t> Livestock Gross Margin for Dairy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Production History </a:t>
            </a:r>
          </a:p>
          <a:p>
            <a:pPr lvl="1"/>
            <a:r>
              <a:rPr lang="en-US" dirty="0"/>
              <a:t>Calculate production history = highest annual milk </a:t>
            </a:r>
            <a:r>
              <a:rPr lang="en-US" dirty="0" err="1"/>
              <a:t>marketings</a:t>
            </a:r>
            <a:r>
              <a:rPr lang="en-US" dirty="0"/>
              <a:t> of the dairy during any one of the 2011, 2012, 2013 calendar years</a:t>
            </a:r>
          </a:p>
          <a:p>
            <a:pPr lvl="1"/>
            <a:r>
              <a:rPr lang="en-US" dirty="0"/>
              <a:t>Adjustment to the production </a:t>
            </a:r>
            <a:r>
              <a:rPr lang="en-US" dirty="0" smtClean="0"/>
              <a:t>history </a:t>
            </a:r>
            <a:r>
              <a:rPr lang="en-US" dirty="0"/>
              <a:t>will be done on an annual basis to reflect any increase in the national average milk production</a:t>
            </a:r>
          </a:p>
          <a:p>
            <a:pPr lvl="1"/>
            <a:r>
              <a:rPr lang="en-US" dirty="0"/>
              <a:t>New Dairies – in operation less than one year</a:t>
            </a:r>
          </a:p>
          <a:p>
            <a:pPr lvl="2"/>
            <a:r>
              <a:rPr lang="en-US" dirty="0"/>
              <a:t>Extrapolate to a yearly amount the volume of actual milk </a:t>
            </a:r>
            <a:r>
              <a:rPr lang="en-US" dirty="0" err="1"/>
              <a:t>marketings</a:t>
            </a:r>
            <a:r>
              <a:rPr lang="en-US" dirty="0"/>
              <a:t> for the months in operation </a:t>
            </a:r>
            <a:r>
              <a:rPr lang="en-US" b="1" u="sng" dirty="0"/>
              <a:t>OR</a:t>
            </a:r>
            <a:endParaRPr lang="en-US" dirty="0"/>
          </a:p>
          <a:p>
            <a:pPr lvl="2"/>
            <a:r>
              <a:rPr lang="en-US" dirty="0"/>
              <a:t>Estimate based on the herd size relative to the national rolling herd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Margin Protection Payments</a:t>
            </a:r>
          </a:p>
          <a:p>
            <a:pPr lvl="1"/>
            <a:r>
              <a:rPr lang="en-US" dirty="0"/>
              <a:t>Payments are based on a consecutive 2 month period</a:t>
            </a:r>
          </a:p>
          <a:p>
            <a:pPr lvl="1"/>
            <a:r>
              <a:rPr lang="en-US" dirty="0"/>
              <a:t>Dairies shall determine their margin coverage level annually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Coverage levels </a:t>
            </a:r>
            <a:r>
              <a:rPr lang="en-US" dirty="0"/>
              <a:t>are:</a:t>
            </a:r>
          </a:p>
          <a:p>
            <a:pPr lvl="3"/>
            <a:r>
              <a:rPr lang="en-US" dirty="0"/>
              <a:t>$4.00, $4.50, $5.00, $5.50, $6.00, $6.50, $7.00, $7.50, $8.00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Percentage of coverage</a:t>
            </a:r>
          </a:p>
          <a:p>
            <a:pPr lvl="3"/>
            <a:r>
              <a:rPr lang="en-US" dirty="0"/>
              <a:t>5% increments, starting at 25%, not to exceed 90% of the production history of the dairy	</a:t>
            </a:r>
          </a:p>
        </p:txBody>
      </p:sp>
    </p:spTree>
    <p:extLst>
      <p:ext uri="{BB962C8B-B14F-4D97-AF65-F5344CB8AC3E}">
        <p14:creationId xmlns:p14="http://schemas.microsoft.com/office/powerpoint/2010/main" val="40970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Payment threshold</a:t>
            </a:r>
          </a:p>
          <a:p>
            <a:pPr lvl="2"/>
            <a:r>
              <a:rPr lang="en-US" dirty="0"/>
              <a:t>A payment will be issued when, for a 2 consecutive month period, the Average Actual Dairy Production Margin  &lt; the coverage level selected by the dairy </a:t>
            </a:r>
          </a:p>
          <a:p>
            <a:pPr lvl="1"/>
            <a:r>
              <a:rPr lang="en-US" dirty="0"/>
              <a:t>Margin Protection Payment Calculation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Coverage level </a:t>
            </a:r>
            <a:r>
              <a:rPr lang="en-US" dirty="0"/>
              <a:t>– </a:t>
            </a:r>
            <a:r>
              <a:rPr lang="en-US" dirty="0">
                <a:solidFill>
                  <a:srgbClr val="7030A0"/>
                </a:solidFill>
              </a:rPr>
              <a:t>Average Actual Dairy Production Margin</a:t>
            </a:r>
            <a:r>
              <a:rPr lang="en-US" dirty="0"/>
              <a:t> (2 months) </a:t>
            </a:r>
            <a:r>
              <a:rPr lang="en-US" b="1" u="sng" dirty="0"/>
              <a:t>THEN</a:t>
            </a:r>
            <a:endParaRPr lang="en-US" dirty="0"/>
          </a:p>
          <a:p>
            <a:pPr lvl="2"/>
            <a:r>
              <a:rPr lang="en-US" dirty="0"/>
              <a:t>X by </a:t>
            </a:r>
            <a:r>
              <a:rPr lang="en-US" dirty="0">
                <a:solidFill>
                  <a:srgbClr val="0070C0"/>
                </a:solidFill>
              </a:rPr>
              <a:t>Coverage Percentage </a:t>
            </a:r>
            <a:r>
              <a:rPr lang="en-US" b="1" u="sng" dirty="0"/>
              <a:t>AND</a:t>
            </a:r>
            <a:endParaRPr lang="en-US" dirty="0"/>
          </a:p>
          <a:p>
            <a:pPr lvl="2"/>
            <a:r>
              <a:rPr lang="en-US" dirty="0"/>
              <a:t>X by the </a:t>
            </a:r>
            <a:r>
              <a:rPr lang="en-US" dirty="0">
                <a:solidFill>
                  <a:srgbClr val="FF0000"/>
                </a:solidFill>
              </a:rPr>
              <a:t>production history </a:t>
            </a:r>
            <a:r>
              <a:rPr lang="en-US" dirty="0"/>
              <a:t>of the dairy divided by 6</a:t>
            </a:r>
          </a:p>
        </p:txBody>
      </p:sp>
    </p:spTree>
    <p:extLst>
      <p:ext uri="{BB962C8B-B14F-4D97-AF65-F5344CB8AC3E}">
        <p14:creationId xmlns:p14="http://schemas.microsoft.com/office/powerpoint/2010/main" val="29288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Agricultural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Farm Bill</a:t>
            </a:r>
          </a:p>
          <a:p>
            <a:r>
              <a:rPr lang="en-US" sz="5400" dirty="0" smtClean="0"/>
              <a:t>Water Resources Reform Development Act (</a:t>
            </a:r>
            <a:r>
              <a:rPr lang="en-US" sz="5400" dirty="0" err="1" smtClean="0"/>
              <a:t>WRRDA</a:t>
            </a:r>
            <a:r>
              <a:rPr lang="en-US" sz="5400" dirty="0" smtClean="0"/>
              <a:t>)</a:t>
            </a:r>
          </a:p>
          <a:p>
            <a:r>
              <a:rPr lang="en-US" sz="5400" dirty="0" smtClean="0"/>
              <a:t>Immigration Reform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636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257800"/>
            <a:ext cx="16764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lvl="2"/>
            <a:r>
              <a:rPr lang="en-US" sz="2800" dirty="0"/>
              <a:t>Example: </a:t>
            </a:r>
          </a:p>
          <a:p>
            <a:pPr lvl="3"/>
            <a:r>
              <a:rPr lang="en-US" sz="2800" dirty="0">
                <a:solidFill>
                  <a:srgbClr val="00B050"/>
                </a:solidFill>
              </a:rPr>
              <a:t>Coverage Level </a:t>
            </a:r>
            <a:r>
              <a:rPr lang="en-US" sz="2800" dirty="0"/>
              <a:t>= $6.00</a:t>
            </a:r>
          </a:p>
          <a:p>
            <a:pPr lvl="3"/>
            <a:r>
              <a:rPr lang="en-US" sz="2800" dirty="0">
                <a:solidFill>
                  <a:srgbClr val="7030A0"/>
                </a:solidFill>
              </a:rPr>
              <a:t>Average Actual Dairy Production Margin </a:t>
            </a:r>
            <a:r>
              <a:rPr lang="en-US" sz="2800" dirty="0"/>
              <a:t>= $4.50</a:t>
            </a:r>
          </a:p>
          <a:p>
            <a:pPr lvl="3"/>
            <a:r>
              <a:rPr lang="en-US" sz="2800" dirty="0">
                <a:solidFill>
                  <a:srgbClr val="0070C0"/>
                </a:solidFill>
              </a:rPr>
              <a:t>Coverage Percentage </a:t>
            </a:r>
            <a:r>
              <a:rPr lang="en-US" sz="2800" dirty="0"/>
              <a:t>= 60%</a:t>
            </a:r>
          </a:p>
          <a:p>
            <a:pPr lvl="3"/>
            <a:r>
              <a:rPr lang="en-US" sz="2800" dirty="0">
                <a:solidFill>
                  <a:srgbClr val="FF0000"/>
                </a:solidFill>
              </a:rPr>
              <a:t>Production History </a:t>
            </a:r>
            <a:r>
              <a:rPr lang="en-US" sz="2800" dirty="0"/>
              <a:t>= 20,000 cwt (20,000/6 = 3,333)</a:t>
            </a:r>
          </a:p>
          <a:p>
            <a:pPr lvl="3"/>
            <a:r>
              <a:rPr lang="en-US" sz="2800" dirty="0">
                <a:solidFill>
                  <a:srgbClr val="00B050"/>
                </a:solidFill>
              </a:rPr>
              <a:t>$6.00 </a:t>
            </a:r>
            <a:r>
              <a:rPr lang="en-US" sz="2800" dirty="0"/>
              <a:t>- </a:t>
            </a:r>
            <a:r>
              <a:rPr lang="en-US" sz="2800" dirty="0">
                <a:solidFill>
                  <a:srgbClr val="7030A0"/>
                </a:solidFill>
              </a:rPr>
              <a:t>$4.50 </a:t>
            </a:r>
            <a:r>
              <a:rPr lang="en-US" sz="2800" dirty="0"/>
              <a:t>= $1.50 x </a:t>
            </a:r>
            <a:r>
              <a:rPr lang="en-US" sz="2800" dirty="0">
                <a:solidFill>
                  <a:srgbClr val="0070C0"/>
                </a:solidFill>
              </a:rPr>
              <a:t>.60 </a:t>
            </a:r>
            <a:r>
              <a:rPr lang="en-US" sz="2800" dirty="0"/>
              <a:t>= .90 x </a:t>
            </a:r>
            <a:r>
              <a:rPr lang="en-US" sz="2800" dirty="0">
                <a:solidFill>
                  <a:srgbClr val="FF0000"/>
                </a:solidFill>
              </a:rPr>
              <a:t>3,333</a:t>
            </a:r>
            <a:r>
              <a:rPr lang="en-US" sz="2800" dirty="0"/>
              <a:t> = </a:t>
            </a:r>
            <a:r>
              <a:rPr lang="en-US" sz="2800" b="1" dirty="0"/>
              <a:t>$</a:t>
            </a:r>
            <a:r>
              <a:rPr lang="en-US" sz="2800" b="1" dirty="0" smtClean="0"/>
              <a:t>3,000.00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Premiums for Margin Protection Program</a:t>
            </a:r>
          </a:p>
          <a:p>
            <a:pPr lvl="1"/>
            <a:r>
              <a:rPr lang="en-US" dirty="0"/>
              <a:t>The first #4 M will be calculated at a separate coverage level than anything in excess of #4 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Calculation of Premiums (paid annually)</a:t>
            </a:r>
          </a:p>
          <a:p>
            <a:pPr lvl="2"/>
            <a:r>
              <a:rPr lang="en-US" dirty="0" smtClean="0"/>
              <a:t>Special </a:t>
            </a:r>
            <a:r>
              <a:rPr lang="en-US" dirty="0"/>
              <a:t>Rule – for the first #4 M of milk produced, the premium will be reduced by 25% for years 2014 &amp; 2015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443137"/>
              </p:ext>
            </p:extLst>
          </p:nvPr>
        </p:nvGraphicFramePr>
        <p:xfrm>
          <a:off x="228599" y="1143005"/>
          <a:ext cx="8610601" cy="5579249"/>
        </p:xfrm>
        <a:graphic>
          <a:graphicData uri="http://schemas.openxmlformats.org/drawingml/2006/table">
            <a:tbl>
              <a:tblPr/>
              <a:tblGrid>
                <a:gridCol w="3142556"/>
                <a:gridCol w="1445575"/>
                <a:gridCol w="2011235"/>
                <a:gridCol w="2011235"/>
              </a:tblGrid>
              <a:tr h="72555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Premium Rates for the first 4 million pounds of milk produced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Coverage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$0.00750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$0.00750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$0.01875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$0.01875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$0.04125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$0.04125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$0.06750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$0.06750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$0.16275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$0.16275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$0.47500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$0.47500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555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*25% reduced premium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858512"/>
              </p:ext>
            </p:extLst>
          </p:nvPr>
        </p:nvGraphicFramePr>
        <p:xfrm>
          <a:off x="1143000" y="1219200"/>
          <a:ext cx="6718300" cy="5460178"/>
        </p:xfrm>
        <a:graphic>
          <a:graphicData uri="http://schemas.openxmlformats.org/drawingml/2006/table">
            <a:tbl>
              <a:tblPr/>
              <a:tblGrid>
                <a:gridCol w="4601574"/>
                <a:gridCol w="2116726"/>
              </a:tblGrid>
              <a:tr h="10977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Premium Rates above 4 million pounds of milk produced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Coverage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F.B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$1.060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$1.360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2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Calculation of Premiums (paid annually)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Coverage </a:t>
            </a:r>
            <a:r>
              <a:rPr lang="en-US" dirty="0">
                <a:solidFill>
                  <a:srgbClr val="0070C0"/>
                </a:solidFill>
              </a:rPr>
              <a:t>Percentage </a:t>
            </a:r>
            <a:r>
              <a:rPr lang="en-US" dirty="0"/>
              <a:t>x </a:t>
            </a:r>
            <a:r>
              <a:rPr lang="en-US" dirty="0">
                <a:solidFill>
                  <a:srgbClr val="FF0000"/>
                </a:solidFill>
              </a:rPr>
              <a:t>Production History </a:t>
            </a:r>
            <a:r>
              <a:rPr lang="en-US" dirty="0"/>
              <a:t>x </a:t>
            </a:r>
            <a:r>
              <a:rPr lang="en-US" dirty="0">
                <a:solidFill>
                  <a:srgbClr val="00B050"/>
                </a:solidFill>
              </a:rPr>
              <a:t>Premium </a:t>
            </a:r>
            <a:r>
              <a:rPr lang="en-US" dirty="0"/>
              <a:t>per hundred weight of milk for coverage level selected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2600" y="4703618"/>
            <a:ext cx="838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3810000"/>
            <a:ext cx="838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3200" dirty="0"/>
              <a:t>Example:</a:t>
            </a:r>
          </a:p>
          <a:p>
            <a:pPr lvl="3"/>
            <a:r>
              <a:rPr lang="en-US" sz="3200" dirty="0">
                <a:solidFill>
                  <a:srgbClr val="0070C0"/>
                </a:solidFill>
              </a:rPr>
              <a:t>Coverage Percentage </a:t>
            </a:r>
            <a:r>
              <a:rPr lang="en-US" sz="3200" dirty="0"/>
              <a:t>= 60%</a:t>
            </a:r>
          </a:p>
          <a:p>
            <a:pPr lvl="3"/>
            <a:r>
              <a:rPr lang="en-US" sz="3200" dirty="0">
                <a:solidFill>
                  <a:srgbClr val="FF0000"/>
                </a:solidFill>
              </a:rPr>
              <a:t>Production History </a:t>
            </a:r>
            <a:r>
              <a:rPr lang="en-US" sz="3200" dirty="0"/>
              <a:t>= 20,000 cwt</a:t>
            </a:r>
          </a:p>
          <a:p>
            <a:pPr lvl="3"/>
            <a:r>
              <a:rPr lang="en-US" sz="3200" dirty="0">
                <a:solidFill>
                  <a:srgbClr val="00B050"/>
                </a:solidFill>
              </a:rPr>
              <a:t>Premium</a:t>
            </a:r>
            <a:r>
              <a:rPr lang="en-US" sz="3200" dirty="0"/>
              <a:t> per hundred weight selected = $0.04125 </a:t>
            </a:r>
            <a:r>
              <a:rPr lang="en-US" sz="3200" dirty="0" smtClean="0"/>
              <a:t>OR $0.055</a:t>
            </a:r>
          </a:p>
          <a:p>
            <a:pPr lvl="3"/>
            <a:r>
              <a:rPr lang="en-US" sz="3200" dirty="0" smtClean="0">
                <a:solidFill>
                  <a:srgbClr val="0070C0"/>
                </a:solidFill>
              </a:rPr>
              <a:t>.60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FF0000"/>
                </a:solidFill>
              </a:rPr>
              <a:t>20,000</a:t>
            </a:r>
            <a:r>
              <a:rPr lang="en-US" sz="3200" dirty="0"/>
              <a:t> x </a:t>
            </a:r>
            <a:r>
              <a:rPr lang="en-US" sz="3200" dirty="0">
                <a:solidFill>
                  <a:srgbClr val="00B050"/>
                </a:solidFill>
              </a:rPr>
              <a:t>0.04125 </a:t>
            </a:r>
            <a:r>
              <a:rPr lang="en-US" sz="3200" dirty="0"/>
              <a:t>= $495 </a:t>
            </a:r>
            <a:r>
              <a:rPr lang="en-US" sz="3200" dirty="0" smtClean="0"/>
              <a:t>          (</a:t>
            </a:r>
            <a:r>
              <a:rPr lang="en-US" sz="3200" dirty="0"/>
              <a:t>Years 2014 &amp; 2015 = 25% reduced rate</a:t>
            </a:r>
            <a:r>
              <a:rPr lang="en-US" sz="3200" dirty="0" smtClean="0"/>
              <a:t>)</a:t>
            </a:r>
            <a:endParaRPr lang="en-US" sz="3200" dirty="0"/>
          </a:p>
          <a:p>
            <a:pPr lvl="3"/>
            <a:r>
              <a:rPr lang="en-US" sz="3200" dirty="0">
                <a:solidFill>
                  <a:srgbClr val="0070C0"/>
                </a:solidFill>
              </a:rPr>
              <a:t>.60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FF0000"/>
                </a:solidFill>
              </a:rPr>
              <a:t>20,000</a:t>
            </a:r>
            <a:r>
              <a:rPr lang="en-US" sz="3200" dirty="0"/>
              <a:t> x </a:t>
            </a:r>
            <a:r>
              <a:rPr lang="en-US" sz="3200" dirty="0">
                <a:solidFill>
                  <a:srgbClr val="00B050"/>
                </a:solidFill>
              </a:rPr>
              <a:t>0.055</a:t>
            </a:r>
            <a:r>
              <a:rPr lang="en-US" sz="3200" dirty="0"/>
              <a:t> = $660 </a:t>
            </a:r>
            <a:r>
              <a:rPr lang="en-US" sz="3200" dirty="0" smtClean="0"/>
              <a:t>                 (</a:t>
            </a:r>
            <a:r>
              <a:rPr lang="en-US" sz="3200" dirty="0"/>
              <a:t>Year 2016 and later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51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Payment of Premium </a:t>
            </a:r>
          </a:p>
          <a:p>
            <a:pPr lvl="2"/>
            <a:r>
              <a:rPr lang="en-US" dirty="0"/>
              <a:t>There will be at least more than one method for dairies to pay the premiums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Legislative </a:t>
            </a:r>
            <a:r>
              <a:rPr lang="en-US" sz="3600" dirty="0"/>
              <a:t>package that </a:t>
            </a:r>
            <a:r>
              <a:rPr lang="en-US" sz="3600" dirty="0" smtClean="0"/>
              <a:t>addresses:</a:t>
            </a:r>
          </a:p>
          <a:p>
            <a:pPr lvl="1"/>
            <a:r>
              <a:rPr lang="en-US" sz="3100" dirty="0" smtClean="0"/>
              <a:t>Operational costs</a:t>
            </a:r>
          </a:p>
          <a:p>
            <a:pPr lvl="1"/>
            <a:r>
              <a:rPr lang="en-US" sz="3100" dirty="0" smtClean="0"/>
              <a:t>Capital </a:t>
            </a:r>
            <a:r>
              <a:rPr lang="en-US" sz="3100" dirty="0"/>
              <a:t>expenditures </a:t>
            </a:r>
            <a:endParaRPr lang="en-US" sz="3100" dirty="0" smtClean="0"/>
          </a:p>
          <a:p>
            <a:pPr lvl="1"/>
            <a:r>
              <a:rPr lang="en-US" sz="3100" dirty="0" smtClean="0"/>
              <a:t>Major </a:t>
            </a:r>
            <a:r>
              <a:rPr lang="en-US" sz="3100" dirty="0"/>
              <a:t>rehabilitation for inland waterways and </a:t>
            </a:r>
            <a:r>
              <a:rPr lang="en-US" sz="3100" dirty="0" smtClean="0"/>
              <a:t>harbors </a:t>
            </a:r>
            <a:r>
              <a:rPr lang="en-US" sz="3100" dirty="0"/>
              <a:t> 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600" u="sng" dirty="0" smtClean="0"/>
              <a:t>Importance</a:t>
            </a:r>
            <a:r>
              <a:rPr lang="en-US" sz="3600" dirty="0" smtClean="0"/>
              <a:t>: Farmers need a </a:t>
            </a:r>
            <a:r>
              <a:rPr lang="en-US" sz="3600" dirty="0"/>
              <a:t>consistent transportation mechanism for inputs and outputs for their farming </a:t>
            </a:r>
            <a:r>
              <a:rPr lang="en-US" sz="3600" dirty="0" smtClean="0"/>
              <a:t>operations</a:t>
            </a:r>
            <a:endParaRPr lang="en-US" sz="3600" dirty="0"/>
          </a:p>
          <a:p>
            <a:r>
              <a:rPr lang="en-US" sz="3600" dirty="0" smtClean="0"/>
              <a:t>Our </a:t>
            </a:r>
            <a:r>
              <a:rPr lang="en-US" sz="3600" dirty="0"/>
              <a:t>infrastructure of waterways and ports are funded through two different trust funds: </a:t>
            </a:r>
            <a:endParaRPr lang="en-US" sz="3600" dirty="0" smtClean="0"/>
          </a:p>
          <a:p>
            <a:pPr lvl="1"/>
            <a:r>
              <a:rPr lang="en-US" sz="3100" dirty="0" smtClean="0"/>
              <a:t>Inland </a:t>
            </a:r>
            <a:r>
              <a:rPr lang="en-US" sz="3100" dirty="0"/>
              <a:t>Waterways Trust Fund </a:t>
            </a:r>
            <a:endParaRPr lang="en-US" sz="3100" dirty="0" smtClean="0"/>
          </a:p>
          <a:p>
            <a:pPr lvl="1"/>
            <a:r>
              <a:rPr lang="en-US" sz="3100" dirty="0" smtClean="0"/>
              <a:t>Harbor </a:t>
            </a:r>
            <a:r>
              <a:rPr lang="en-US" sz="3100" dirty="0"/>
              <a:t>Maintenance Trust </a:t>
            </a:r>
            <a:r>
              <a:rPr lang="en-US" sz="3100" dirty="0" smtClean="0"/>
              <a:t>Fund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35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/>
          <a:lstStyle/>
          <a:p>
            <a:r>
              <a:rPr lang="en-US" dirty="0" smtClean="0"/>
              <a:t>Senate   83-14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721" y="2057400"/>
            <a:ext cx="4040188" cy="3951288"/>
          </a:xfrm>
        </p:spPr>
        <p:txBody>
          <a:bodyPr/>
          <a:lstStyle/>
          <a:p>
            <a:r>
              <a:rPr lang="en-US" dirty="0" smtClean="0"/>
              <a:t>Johnson – No</a:t>
            </a:r>
          </a:p>
          <a:p>
            <a:r>
              <a:rPr lang="en-US" dirty="0" smtClean="0"/>
              <a:t>Baldwin – Yes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41775" cy="639762"/>
          </a:xfrm>
        </p:spPr>
        <p:txBody>
          <a:bodyPr/>
          <a:lstStyle/>
          <a:p>
            <a:r>
              <a:rPr lang="en-US" dirty="0" smtClean="0"/>
              <a:t>House   417-3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4041775" cy="3951288"/>
          </a:xfrm>
        </p:spPr>
        <p:txBody>
          <a:bodyPr/>
          <a:lstStyle/>
          <a:p>
            <a:r>
              <a:rPr lang="en-US" dirty="0" smtClean="0"/>
              <a:t>Ryan – Yes</a:t>
            </a:r>
          </a:p>
          <a:p>
            <a:r>
              <a:rPr lang="en-US" dirty="0" err="1" smtClean="0"/>
              <a:t>Pocan</a:t>
            </a:r>
            <a:r>
              <a:rPr lang="en-US" dirty="0" smtClean="0"/>
              <a:t> – Yes</a:t>
            </a:r>
          </a:p>
          <a:p>
            <a:r>
              <a:rPr lang="en-US" dirty="0" smtClean="0"/>
              <a:t>Kind – Yes</a:t>
            </a:r>
          </a:p>
          <a:p>
            <a:r>
              <a:rPr lang="en-US" dirty="0" smtClean="0"/>
              <a:t>Moore – Yes</a:t>
            </a:r>
          </a:p>
          <a:p>
            <a:r>
              <a:rPr lang="en-US" dirty="0" smtClean="0"/>
              <a:t>Sensenbrenner – Yes</a:t>
            </a:r>
          </a:p>
          <a:p>
            <a:r>
              <a:rPr lang="en-US" dirty="0" smtClean="0"/>
              <a:t>Petri – Yes</a:t>
            </a:r>
          </a:p>
          <a:p>
            <a:r>
              <a:rPr lang="en-US" dirty="0" smtClean="0"/>
              <a:t>Duffy – Yes</a:t>
            </a:r>
          </a:p>
          <a:p>
            <a:r>
              <a:rPr lang="en-US" dirty="0" err="1" smtClean="0"/>
              <a:t>Ribble</a:t>
            </a:r>
            <a:r>
              <a:rPr lang="en-US" dirty="0" smtClean="0"/>
              <a:t> - Yes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18" y="6248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Status: Bills are in conference committee and likely to be passed in early 2014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3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1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Inland </a:t>
            </a:r>
            <a:r>
              <a:rPr lang="en-US" dirty="0"/>
              <a:t>Waterways Trust Fund (</a:t>
            </a:r>
            <a:r>
              <a:rPr lang="en-US" dirty="0" err="1"/>
              <a:t>IWTF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/>
              <a:t>Major rehabilitation projects on locks and dams </a:t>
            </a:r>
            <a:endParaRPr lang="en-US" dirty="0" smtClean="0"/>
          </a:p>
          <a:p>
            <a:pPr lvl="1"/>
            <a:r>
              <a:rPr lang="en-US" dirty="0" smtClean="0"/>
              <a:t>Cost-sharing </a:t>
            </a:r>
            <a:r>
              <a:rPr lang="en-US" dirty="0"/>
              <a:t>between the </a:t>
            </a:r>
            <a:r>
              <a:rPr lang="en-US" dirty="0" smtClean="0"/>
              <a:t>fund and </a:t>
            </a:r>
            <a:r>
              <a:rPr lang="en-US" dirty="0"/>
              <a:t>the federal government on a 50/50 </a:t>
            </a:r>
            <a:r>
              <a:rPr lang="en-US" dirty="0" smtClean="0"/>
              <a:t>basis </a:t>
            </a:r>
          </a:p>
          <a:p>
            <a:pPr lvl="1"/>
            <a:r>
              <a:rPr lang="en-US" dirty="0" smtClean="0"/>
              <a:t>Operations </a:t>
            </a:r>
            <a:r>
              <a:rPr lang="en-US" dirty="0"/>
              <a:t>and maintenance costs for inland waterways are paid for exclusively by the federal </a:t>
            </a:r>
            <a:r>
              <a:rPr lang="en-US" dirty="0" smtClean="0"/>
              <a:t>government </a:t>
            </a:r>
          </a:p>
          <a:p>
            <a:r>
              <a:rPr lang="en-US" dirty="0" smtClean="0"/>
              <a:t>Currently </a:t>
            </a:r>
            <a:r>
              <a:rPr lang="en-US" dirty="0"/>
              <a:t>a $0.20 per gallon tax on commercial barge </a:t>
            </a:r>
            <a:r>
              <a:rPr lang="en-US" dirty="0" smtClean="0"/>
              <a:t>fuel 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85 million annually for the </a:t>
            </a:r>
            <a:r>
              <a:rPr lang="en-US" dirty="0" err="1" smtClean="0"/>
              <a:t>IWTF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Federal </a:t>
            </a:r>
            <a:r>
              <a:rPr lang="en-US" dirty="0"/>
              <a:t>assistance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90 </a:t>
            </a:r>
            <a:r>
              <a:rPr lang="en-US" dirty="0" smtClean="0"/>
              <a:t>million</a:t>
            </a:r>
          </a:p>
          <a:p>
            <a:r>
              <a:rPr lang="en-US" dirty="0"/>
              <a:t>$175 million annual budget 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380 million is what is actually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$205 </a:t>
            </a:r>
            <a:r>
              <a:rPr lang="en-US" dirty="0"/>
              <a:t>million annual </a:t>
            </a:r>
            <a:r>
              <a:rPr lang="en-US" dirty="0" smtClean="0"/>
              <a:t>deficit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4038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Senate   68-32</a:t>
            </a:r>
          </a:p>
          <a:p>
            <a:pPr lvl="1"/>
            <a:r>
              <a:rPr lang="en-US" dirty="0" smtClean="0"/>
              <a:t>Johnson – No</a:t>
            </a:r>
          </a:p>
          <a:p>
            <a:pPr lvl="1"/>
            <a:r>
              <a:rPr lang="en-US" dirty="0" smtClean="0"/>
              <a:t>Baldwin - Yes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38038"/>
            <a:ext cx="4038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House   251-166</a:t>
            </a:r>
          </a:p>
          <a:p>
            <a:pPr lvl="1"/>
            <a:r>
              <a:rPr lang="en-US" dirty="0" smtClean="0"/>
              <a:t>Ryan – Yes</a:t>
            </a:r>
          </a:p>
          <a:p>
            <a:pPr lvl="1"/>
            <a:r>
              <a:rPr lang="en-US" dirty="0" err="1" smtClean="0"/>
              <a:t>Pocan</a:t>
            </a:r>
            <a:r>
              <a:rPr lang="en-US" dirty="0" smtClean="0"/>
              <a:t> – No</a:t>
            </a:r>
          </a:p>
          <a:p>
            <a:pPr lvl="1"/>
            <a:r>
              <a:rPr lang="en-US" dirty="0" smtClean="0"/>
              <a:t>Kind – No</a:t>
            </a:r>
          </a:p>
          <a:p>
            <a:pPr lvl="1"/>
            <a:r>
              <a:rPr lang="en-US" dirty="0" smtClean="0"/>
              <a:t>Moore – No</a:t>
            </a:r>
          </a:p>
          <a:p>
            <a:pPr lvl="1"/>
            <a:r>
              <a:rPr lang="en-US" dirty="0" smtClean="0"/>
              <a:t>Sensenbrenner – No</a:t>
            </a:r>
          </a:p>
          <a:p>
            <a:pPr lvl="1"/>
            <a:r>
              <a:rPr lang="en-US" dirty="0" smtClean="0"/>
              <a:t>Petri – Yes</a:t>
            </a:r>
          </a:p>
          <a:p>
            <a:pPr lvl="1"/>
            <a:r>
              <a:rPr lang="en-US" dirty="0" smtClean="0"/>
              <a:t>Duffy – Yes</a:t>
            </a:r>
          </a:p>
          <a:p>
            <a:pPr lvl="1"/>
            <a:r>
              <a:rPr lang="en-US" dirty="0" err="1" smtClean="0"/>
              <a:t>Ribble</a:t>
            </a:r>
            <a:r>
              <a:rPr lang="en-US" dirty="0" smtClean="0"/>
              <a:t> - Yes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7291" y="10668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“Agricultural Act of 2014” - 3 years in the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Proposal by </a:t>
            </a: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agricultural organizations </a:t>
            </a:r>
            <a:endParaRPr lang="en-US" dirty="0" smtClean="0"/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the current barge fuel tax by 6- to 9-cents </a:t>
            </a:r>
            <a:endParaRPr lang="en-US" dirty="0" smtClean="0"/>
          </a:p>
          <a:p>
            <a:pPr lvl="1"/>
            <a:r>
              <a:rPr lang="en-US" dirty="0" smtClean="0"/>
              <a:t>In exchange, full </a:t>
            </a:r>
            <a:r>
              <a:rPr lang="en-US" dirty="0"/>
              <a:t>funding from the federal government for project costs on all dams and rehabilitation that are currently cost shared with the </a:t>
            </a:r>
            <a:r>
              <a:rPr lang="en-US" dirty="0" err="1" smtClean="0"/>
              <a:t>IWTF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rehabilitation costs are about $50 million per lock and the estimated cost to replace the present system of locks throughout the country is over $125 </a:t>
            </a:r>
            <a:r>
              <a:rPr lang="en-US" dirty="0" smtClean="0"/>
              <a:t>billion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87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lock and dam system was designed to last 50 years, but is approaching </a:t>
            </a:r>
            <a:r>
              <a:rPr lang="en-US" dirty="0" smtClean="0"/>
              <a:t>80-years-old </a:t>
            </a:r>
            <a:endParaRPr lang="en-US" dirty="0"/>
          </a:p>
          <a:p>
            <a:r>
              <a:rPr lang="en-US" dirty="0"/>
              <a:t>The current capacity of most locks is approximately half the size needed to meet the typical 15-barge towing </a:t>
            </a:r>
            <a:r>
              <a:rPr lang="en-US" dirty="0" smtClean="0"/>
              <a:t>capacity </a:t>
            </a:r>
            <a:endParaRPr lang="en-US" dirty="0"/>
          </a:p>
          <a:p>
            <a:r>
              <a:rPr lang="en-US" dirty="0"/>
              <a:t>Typical 15-barge tows (1200’) have to be broken in two to fit into the 600’ lock system currently in place</a:t>
            </a:r>
          </a:p>
          <a:p>
            <a:pPr lvl="1"/>
            <a:r>
              <a:rPr lang="en-US" dirty="0"/>
              <a:t>Time and efficiency are </a:t>
            </a:r>
            <a:r>
              <a:rPr lang="en-US" dirty="0" smtClean="0"/>
              <a:t>lost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Harbor </a:t>
            </a:r>
            <a:r>
              <a:rPr lang="en-US" dirty="0"/>
              <a:t>Maintenance Trust Fund (</a:t>
            </a:r>
            <a:r>
              <a:rPr lang="en-US" dirty="0" err="1"/>
              <a:t>HMTF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Funded </a:t>
            </a:r>
            <a:r>
              <a:rPr lang="en-US" dirty="0"/>
              <a:t>by taxes on the value of imports and domestic cargo that arrive in federally-maintained U.S. </a:t>
            </a:r>
            <a:r>
              <a:rPr lang="en-US" dirty="0" smtClean="0"/>
              <a:t>ports</a:t>
            </a:r>
          </a:p>
          <a:p>
            <a:r>
              <a:rPr lang="en-US" dirty="0" smtClean="0"/>
              <a:t>Funds </a:t>
            </a:r>
            <a:r>
              <a:rPr lang="en-US" dirty="0"/>
              <a:t>are used for dredging and dredged material disposal, jetties and breakwaters construction and </a:t>
            </a:r>
            <a:r>
              <a:rPr lang="en-US" dirty="0" smtClean="0"/>
              <a:t>maintenance</a:t>
            </a:r>
          </a:p>
          <a:p>
            <a:r>
              <a:rPr lang="en-US" dirty="0" smtClean="0"/>
              <a:t>Collection </a:t>
            </a:r>
            <a:r>
              <a:rPr lang="en-US" dirty="0"/>
              <a:t>of funds far exceeds what is </a:t>
            </a:r>
            <a:r>
              <a:rPr lang="en-US" dirty="0" smtClean="0"/>
              <a:t>spent </a:t>
            </a:r>
          </a:p>
          <a:p>
            <a:pPr lvl="1"/>
            <a:r>
              <a:rPr lang="en-US" dirty="0" smtClean="0"/>
              <a:t>Surplus in </a:t>
            </a:r>
            <a:r>
              <a:rPr lang="en-US" dirty="0"/>
              <a:t>the </a:t>
            </a:r>
            <a:r>
              <a:rPr lang="en-US" dirty="0" smtClean="0"/>
              <a:t>fund has </a:t>
            </a:r>
            <a:r>
              <a:rPr lang="en-US" dirty="0"/>
              <a:t>historically been funneled to fill gaps in the federal government's general </a:t>
            </a:r>
            <a:r>
              <a:rPr lang="en-US" dirty="0" smtClean="0"/>
              <a:t>fund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55 percent of the funds collected are actually used on harbor </a:t>
            </a:r>
            <a:r>
              <a:rPr lang="en-US" dirty="0" smtClean="0"/>
              <a:t>maintenance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Resources Reform Development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U.S. lock and dam system is severely outdated and in need of </a:t>
            </a:r>
            <a:r>
              <a:rPr lang="en-US" dirty="0" smtClean="0"/>
              <a:t>repair </a:t>
            </a:r>
          </a:p>
          <a:p>
            <a:r>
              <a:rPr lang="en-US" dirty="0" smtClean="0"/>
              <a:t>Agriculture </a:t>
            </a:r>
            <a:r>
              <a:rPr lang="en-US" dirty="0"/>
              <a:t>relies on the waterways system in order to economically transport agricultural inputs and </a:t>
            </a:r>
            <a:r>
              <a:rPr lang="en-US" dirty="0" smtClean="0"/>
              <a:t>outputs </a:t>
            </a:r>
          </a:p>
          <a:p>
            <a:r>
              <a:rPr lang="en-US" dirty="0" smtClean="0"/>
              <a:t>It </a:t>
            </a:r>
            <a:r>
              <a:rPr lang="en-US" dirty="0"/>
              <a:t>is crucial for farmers to have access to this major transportation thoroughfare and to ensure that it is modernized to be more efficient and </a:t>
            </a:r>
            <a:r>
              <a:rPr lang="en-US" dirty="0" smtClean="0"/>
              <a:t>reliable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06303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Comprehensive Package</a:t>
            </a:r>
          </a:p>
          <a:p>
            <a:r>
              <a:rPr lang="en-US" dirty="0" smtClean="0"/>
              <a:t>House</a:t>
            </a:r>
          </a:p>
          <a:p>
            <a:pPr lvl="1"/>
            <a:r>
              <a:rPr lang="en-US" dirty="0"/>
              <a:t>Smaller </a:t>
            </a:r>
            <a:r>
              <a:rPr lang="en-US" dirty="0" smtClean="0"/>
              <a:t>pieces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Administrative delays in current H2A program led to:</a:t>
            </a:r>
          </a:p>
          <a:p>
            <a:pPr lvl="1"/>
            <a:r>
              <a:rPr lang="en-US" dirty="0" smtClean="0"/>
              <a:t>Arrival of labor 22 days after needed</a:t>
            </a:r>
          </a:p>
          <a:p>
            <a:pPr lvl="1"/>
            <a:r>
              <a:rPr lang="en-US" dirty="0" smtClean="0"/>
              <a:t>Loss of $320 million </a:t>
            </a:r>
          </a:p>
        </p:txBody>
      </p:sp>
    </p:spTree>
    <p:extLst>
      <p:ext uri="{BB962C8B-B14F-4D97-AF65-F5344CB8AC3E}">
        <p14:creationId xmlns:p14="http://schemas.microsoft.com/office/powerpoint/2010/main" val="35197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Senate </a:t>
            </a:r>
          </a:p>
          <a:p>
            <a:pPr lvl="1"/>
            <a:r>
              <a:rPr lang="en-US" dirty="0" smtClean="0"/>
              <a:t>Blue Card Program</a:t>
            </a:r>
          </a:p>
          <a:p>
            <a:pPr lvl="2"/>
            <a:r>
              <a:rPr lang="en-US" dirty="0" smtClean="0"/>
              <a:t>For experienced farm workers already in the country</a:t>
            </a:r>
          </a:p>
          <a:p>
            <a:pPr lvl="2"/>
            <a:r>
              <a:rPr lang="en-US" dirty="0" smtClean="0"/>
              <a:t>Provides an option to work towards green card</a:t>
            </a:r>
          </a:p>
          <a:p>
            <a:pPr lvl="1"/>
            <a:r>
              <a:rPr lang="en-US" dirty="0" smtClean="0"/>
              <a:t>Guest Worker Visa Program</a:t>
            </a:r>
          </a:p>
          <a:p>
            <a:pPr lvl="2"/>
            <a:r>
              <a:rPr lang="en-US" dirty="0" smtClean="0"/>
              <a:t>Replaces current H2A program</a:t>
            </a:r>
          </a:p>
          <a:p>
            <a:pPr lvl="2"/>
            <a:r>
              <a:rPr lang="en-US" dirty="0" smtClean="0"/>
              <a:t>Allows entrance to non-experienced farm labor through a 3 year visa as an agricultural worker</a:t>
            </a:r>
          </a:p>
          <a:p>
            <a:pPr lvl="3"/>
            <a:r>
              <a:rPr lang="en-US" dirty="0" smtClean="0"/>
              <a:t>They can be hired on a contract or at-will basis</a:t>
            </a:r>
          </a:p>
          <a:p>
            <a:pPr lvl="2"/>
            <a:r>
              <a:rPr lang="en-US" dirty="0" smtClean="0"/>
              <a:t>Labor Cap</a:t>
            </a:r>
          </a:p>
          <a:p>
            <a:pPr lvl="3"/>
            <a:r>
              <a:rPr lang="en-US" dirty="0" smtClean="0"/>
              <a:t>Annual limit of just over 12,000 for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House</a:t>
            </a:r>
          </a:p>
          <a:p>
            <a:pPr lvl="1"/>
            <a:r>
              <a:rPr lang="en-US" dirty="0" smtClean="0"/>
              <a:t>Border Security &amp; Interior Enforcement</a:t>
            </a:r>
          </a:p>
          <a:p>
            <a:pPr lvl="1"/>
            <a:r>
              <a:rPr lang="en-US" dirty="0" smtClean="0"/>
              <a:t>Entry-Exit Visa Tracking System</a:t>
            </a:r>
          </a:p>
          <a:p>
            <a:pPr lvl="1"/>
            <a:r>
              <a:rPr lang="en-US" dirty="0" smtClean="0"/>
              <a:t>Employment Verification and Workplace Enforcement</a:t>
            </a:r>
          </a:p>
          <a:p>
            <a:pPr lvl="1"/>
            <a:r>
              <a:rPr lang="en-US" dirty="0" smtClean="0"/>
              <a:t>Reforms to the Legal Immigration System</a:t>
            </a:r>
          </a:p>
          <a:p>
            <a:pPr lvl="1"/>
            <a:r>
              <a:rPr lang="en-US" dirty="0" smtClean="0"/>
              <a:t>Youth</a:t>
            </a:r>
          </a:p>
          <a:p>
            <a:pPr lvl="1"/>
            <a:r>
              <a:rPr lang="en-US" dirty="0" smtClean="0"/>
              <a:t>Currently Individuals Living Outside the Rule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Farm Bureau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http://wfbf.com/legislation-regulations/issue-backgrounders</a:t>
            </a:r>
            <a:r>
              <a:rPr lang="en-US" u="sng" dirty="0" smtClean="0">
                <a:hlinkClick r:id="rId3"/>
              </a:rPr>
              <a:t>/</a:t>
            </a:r>
            <a:endParaRPr lang="en-US" u="sng" dirty="0" smtClean="0"/>
          </a:p>
          <a:p>
            <a:pPr lvl="1"/>
            <a:r>
              <a:rPr lang="en-US" dirty="0" smtClean="0"/>
              <a:t>Farm Bill, </a:t>
            </a:r>
            <a:r>
              <a:rPr lang="en-US" dirty="0" err="1" smtClean="0"/>
              <a:t>WRRDA</a:t>
            </a:r>
            <a:r>
              <a:rPr lang="en-US" dirty="0" smtClean="0"/>
              <a:t> &amp; Immigration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285"/>
            <a:ext cx="8382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0" dirty="0" smtClean="0"/>
              <a:t>Questions?</a:t>
            </a:r>
            <a:endParaRPr lang="en-US" sz="14000" dirty="0"/>
          </a:p>
        </p:txBody>
      </p:sp>
      <p:pic>
        <p:nvPicPr>
          <p:cNvPr id="1028" name="Picture 4" descr="http://www.clker.com/cliparts/9/1/4/0/11954322131712176739question_mark_naught101_02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4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$954.4 Billion over 10 years</a:t>
            </a:r>
          </a:p>
          <a:p>
            <a:r>
              <a:rPr lang="en-US" dirty="0" smtClean="0"/>
              <a:t>79% is Supplemental Nutrition Assistance Program (SNAP)</a:t>
            </a:r>
          </a:p>
          <a:p>
            <a:r>
              <a:rPr lang="en-US" dirty="0" smtClean="0"/>
              <a:t>$23 Billion in cuts</a:t>
            </a:r>
          </a:p>
          <a:p>
            <a:pPr lvl="1"/>
            <a:r>
              <a:rPr lang="en-US" dirty="0" smtClean="0"/>
              <a:t>$8 Billion from SNAP</a:t>
            </a:r>
          </a:p>
          <a:p>
            <a:pPr lvl="1"/>
            <a:r>
              <a:rPr lang="en-US" dirty="0" smtClean="0"/>
              <a:t>$15 Billion from Agriculture</a:t>
            </a:r>
          </a:p>
        </p:txBody>
      </p:sp>
    </p:spTree>
    <p:extLst>
      <p:ext uri="{BB962C8B-B14F-4D97-AF65-F5344CB8AC3E}">
        <p14:creationId xmlns:p14="http://schemas.microsoft.com/office/powerpoint/2010/main" val="35934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art_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6" t="16955" r="18543"/>
          <a:stretch/>
        </p:blipFill>
        <p:spPr bwMode="auto">
          <a:xfrm>
            <a:off x="750455" y="1143000"/>
            <a:ext cx="7458959" cy="606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 the Farm Bill? FY2014-2023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Total Spending = $954.4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Eliminates Direct </a:t>
            </a:r>
            <a:r>
              <a:rPr lang="en-US" dirty="0" smtClean="0"/>
              <a:t>Payments</a:t>
            </a:r>
          </a:p>
          <a:p>
            <a:r>
              <a:rPr lang="en-US" dirty="0" smtClean="0"/>
              <a:t>Repeals or consolidates almost 100 programs</a:t>
            </a:r>
          </a:p>
          <a:p>
            <a:r>
              <a:rPr lang="en-US" dirty="0" smtClean="0"/>
              <a:t>Significant dairy reform</a:t>
            </a:r>
          </a:p>
          <a:p>
            <a:r>
              <a:rPr lang="en-US" dirty="0" smtClean="0"/>
              <a:t>Strengthens crop insurance</a:t>
            </a:r>
          </a:p>
          <a:p>
            <a:pPr lvl="1"/>
            <a:r>
              <a:rPr lang="en-US" dirty="0" smtClean="0"/>
              <a:t>Price Loss Coverage (PLC)</a:t>
            </a:r>
          </a:p>
          <a:p>
            <a:pPr lvl="1"/>
            <a:r>
              <a:rPr lang="en-US" dirty="0" smtClean="0"/>
              <a:t>Ag Risk Coverage (ARC)</a:t>
            </a:r>
          </a:p>
          <a:p>
            <a:pPr lvl="1"/>
            <a:r>
              <a:rPr lang="en-US" dirty="0" smtClean="0"/>
              <a:t>Stacked Income Protection Plan (</a:t>
            </a:r>
            <a:r>
              <a:rPr lang="en-US" dirty="0" err="1" smtClean="0"/>
              <a:t>STAX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Supplemental Coverage Option (</a:t>
            </a:r>
            <a:r>
              <a:rPr lang="en-US" dirty="0" err="1" smtClean="0"/>
              <a:t>SCO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Livestock Disaster Assistance</a:t>
            </a:r>
          </a:p>
          <a:p>
            <a:pPr lvl="1"/>
            <a:r>
              <a:rPr lang="en-US" dirty="0"/>
              <a:t>Livestock Indemnity Program</a:t>
            </a:r>
          </a:p>
          <a:p>
            <a:pPr lvl="1"/>
            <a:r>
              <a:rPr lang="en-US" dirty="0"/>
              <a:t>Livestock Forage Disaster Program</a:t>
            </a:r>
          </a:p>
          <a:p>
            <a:r>
              <a:rPr lang="en-US" dirty="0" smtClean="0"/>
              <a:t>Payment Limits</a:t>
            </a:r>
          </a:p>
          <a:p>
            <a:r>
              <a:rPr lang="en-US" dirty="0" smtClean="0"/>
              <a:t>Eligibility rules tightened (</a:t>
            </a:r>
            <a:r>
              <a:rPr lang="en-US" dirty="0" err="1" smtClean="0"/>
              <a:t>AGI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Research &amp; Specialty Crop Research</a:t>
            </a:r>
          </a:p>
          <a:p>
            <a:pPr lvl="1"/>
            <a:r>
              <a:rPr lang="en-US" dirty="0" smtClean="0"/>
              <a:t>Cherry, Potato &amp; Cranberry</a:t>
            </a:r>
          </a:p>
          <a:p>
            <a:pPr lvl="1"/>
            <a:r>
              <a:rPr lang="en-US" dirty="0" smtClean="0"/>
              <a:t>Organic research, certification &amp;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Bill – Crop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Loss Coverage (PLC)</a:t>
            </a:r>
          </a:p>
          <a:p>
            <a:pPr lvl="1"/>
            <a:r>
              <a:rPr lang="en-US" dirty="0" smtClean="0"/>
              <a:t>Payment to producer when the market price is below a fixed reference price for covered crops</a:t>
            </a:r>
          </a:p>
          <a:p>
            <a:r>
              <a:rPr lang="en-US" dirty="0" smtClean="0"/>
              <a:t>Agricultural Risk Protection (ARC)</a:t>
            </a:r>
          </a:p>
          <a:p>
            <a:pPr lvl="1"/>
            <a:r>
              <a:rPr lang="en-US" dirty="0" smtClean="0"/>
              <a:t>Provides a payment when </a:t>
            </a:r>
            <a:r>
              <a:rPr lang="en-US" b="1" u="sng" dirty="0" smtClean="0"/>
              <a:t>either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 farm’s revenue from ALL crops </a:t>
            </a:r>
            <a:r>
              <a:rPr lang="en-US" b="1" u="sng" dirty="0" smtClean="0"/>
              <a:t>OR</a:t>
            </a:r>
          </a:p>
          <a:p>
            <a:pPr lvl="2"/>
            <a:r>
              <a:rPr lang="en-US" dirty="0" smtClean="0"/>
              <a:t>The County’s revenue for a crop is below 86% of a predetermined benchmark level of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Agriculture Risk Coverage (Individual Election)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97675"/>
              </p:ext>
            </p:extLst>
          </p:nvPr>
        </p:nvGraphicFramePr>
        <p:xfrm>
          <a:off x="2286000" y="1600200"/>
          <a:ext cx="6096000" cy="4572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9BFB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30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83FE7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16B30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1673423"/>
            <a:ext cx="1447800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Producer Loss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0"/>
            <a:ext cx="3276600" cy="73866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Crop Insurance Stand-Alone </a:t>
            </a:r>
          </a:p>
          <a:p>
            <a:pPr algn="ctr"/>
            <a:r>
              <a:rPr lang="en-US" b="1" dirty="0" smtClean="0"/>
              <a:t>(66% for 75% RP)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3861137"/>
            <a:ext cx="1600200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Crop Insurance Premium</a:t>
            </a:r>
            <a:endParaRPr lang="en-US" sz="2000" b="1" dirty="0"/>
          </a:p>
        </p:txBody>
      </p:sp>
      <p:sp>
        <p:nvSpPr>
          <p:cNvPr id="64" name="Rectangle 63"/>
          <p:cNvSpPr/>
          <p:nvPr/>
        </p:nvSpPr>
        <p:spPr bwMode="auto">
          <a:xfrm rot="5400000">
            <a:off x="5219700" y="-876300"/>
            <a:ext cx="228600" cy="6096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2286000" y="20574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4419600" y="2971800"/>
            <a:ext cx="304800" cy="32004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4419600" y="34290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4343400" y="38862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4343400" y="43434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286000" y="2971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4419600" y="48006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4419600" y="52578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419600" y="57150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71628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724400" y="20574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/>
          <p:nvPr/>
        </p:nvSpPr>
        <p:spPr bwMode="auto">
          <a:xfrm rot="5400000">
            <a:off x="4038598" y="533403"/>
            <a:ext cx="457203" cy="3962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286000" y="25146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724400" y="2057400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53340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9436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553200" y="25146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38401" y="990600"/>
            <a:ext cx="55626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 </a:t>
            </a:r>
            <a:r>
              <a:rPr lang="en-US" sz="1600" b="1" dirty="0" smtClean="0">
                <a:latin typeface="Calibri" pitchFamily="34" charset="0"/>
              </a:rPr>
              <a:t>ARC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Benchmark Revenue Based On 5-Year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Olympic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Average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County Yields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/National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MYA Prices (or Ref. Price)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1789113"/>
            <a:ext cx="10668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14% Loss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 flipV="1">
            <a:off x="1752600" y="16764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>
            <a:off x="1752600" y="19812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2209801"/>
            <a:ext cx="1381125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Coverage between 86% and 76% of revenue benchmark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3" name="AutoShape 4"/>
          <p:cNvCxnSpPr>
            <a:cxnSpLocks noChangeShapeType="1"/>
          </p:cNvCxnSpPr>
          <p:nvPr/>
        </p:nvCxnSpPr>
        <p:spPr bwMode="auto">
          <a:xfrm flipV="1">
            <a:off x="1752600" y="22860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5" name="AutoShape 5"/>
          <p:cNvCxnSpPr>
            <a:cxnSpLocks noChangeShapeType="1"/>
          </p:cNvCxnSpPr>
          <p:nvPr/>
        </p:nvCxnSpPr>
        <p:spPr bwMode="auto">
          <a:xfrm>
            <a:off x="1752600" y="2514600"/>
            <a:ext cx="381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4419600" y="2743200"/>
            <a:ext cx="3962400" cy="228600"/>
          </a:xfrm>
          <a:prstGeom prst="rect">
            <a:avLst/>
          </a:prstGeom>
          <a:solidFill>
            <a:srgbClr val="16B3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86000" y="2743200"/>
            <a:ext cx="2133600" cy="228600"/>
          </a:xfrm>
          <a:prstGeom prst="rect">
            <a:avLst/>
          </a:prstGeom>
          <a:solidFill>
            <a:srgbClr val="83FE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4724400" y="2743200"/>
            <a:ext cx="0" cy="3429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41148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5052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8956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3340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943600" y="2057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20574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7162800" y="20574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772400" y="20574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438400" y="2362200"/>
            <a:ext cx="3048000" cy="30777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ARC (65% Base Acres)</a:t>
            </a:r>
            <a:endParaRPr lang="en-US" sz="1400" b="1" dirty="0"/>
          </a:p>
        </p:txBody>
      </p:sp>
      <p:sp>
        <p:nvSpPr>
          <p:cNvPr id="46" name="Oval 45"/>
          <p:cNvSpPr/>
          <p:nvPr/>
        </p:nvSpPr>
        <p:spPr bwMode="auto">
          <a:xfrm>
            <a:off x="2247900" y="2058888"/>
            <a:ext cx="3429000" cy="914400"/>
          </a:xfrm>
          <a:prstGeom prst="ellipse">
            <a:avLst/>
          </a:pr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1447800" y="2819400"/>
            <a:ext cx="1752600" cy="1371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0" y="4209871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Revenue based plan (paid out on base acres)</a:t>
            </a:r>
            <a:endParaRPr lang="en-US" sz="1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" y="1102905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70C0"/>
                </a:solidFill>
              </a:rPr>
              <a:t>Whole Farm Program</a:t>
            </a:r>
            <a:endParaRPr lang="en-US" sz="1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9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1861</Words>
  <Application>Microsoft Office PowerPoint</Application>
  <PresentationFormat>On-screen Show (4:3)</PresentationFormat>
  <Paragraphs>365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Karen Gefvert Director of Governmental Relations Wisconsin Farm Bureau Federation</vt:lpstr>
      <vt:lpstr>National Agricultural Issues</vt:lpstr>
      <vt:lpstr>Farm Bill</vt:lpstr>
      <vt:lpstr>Farm Bill</vt:lpstr>
      <vt:lpstr>What’s in the Farm Bill? FY2014-2023</vt:lpstr>
      <vt:lpstr>Farm Bill</vt:lpstr>
      <vt:lpstr>Farm Bill</vt:lpstr>
      <vt:lpstr>Farm Bill – Crop Insurance</vt:lpstr>
      <vt:lpstr>Agriculture Risk Coverage (Individual Election)</vt:lpstr>
      <vt:lpstr>Agriculture Risk Coverage (Area Election)</vt:lpstr>
      <vt:lpstr>Farm Bill – Crop Insurance</vt:lpstr>
      <vt:lpstr>SCO</vt:lpstr>
      <vt:lpstr>Farm Bill – Crop Insurance</vt:lpstr>
      <vt:lpstr>Dairy Program</vt:lpstr>
      <vt:lpstr>Dairy Program</vt:lpstr>
      <vt:lpstr>Dairy Program</vt:lpstr>
      <vt:lpstr>Dairy Program</vt:lpstr>
      <vt:lpstr>Dairy Program</vt:lpstr>
      <vt:lpstr>Dairy Program</vt:lpstr>
      <vt:lpstr>Dairy Program</vt:lpstr>
      <vt:lpstr>Dairy Program</vt:lpstr>
      <vt:lpstr>Dairy Program </vt:lpstr>
      <vt:lpstr>Dairy Program</vt:lpstr>
      <vt:lpstr>Dairy Program</vt:lpstr>
      <vt:lpstr>Dairy Program</vt:lpstr>
      <vt:lpstr>Dairy Program</vt:lpstr>
      <vt:lpstr>Water Resources Reform Development Act</vt:lpstr>
      <vt:lpstr>Water Resources Reform Development Act</vt:lpstr>
      <vt:lpstr>Water Resources Reform Development Act</vt:lpstr>
      <vt:lpstr>Water Resources Reform Development Act</vt:lpstr>
      <vt:lpstr>Water Resources Reform Development Act</vt:lpstr>
      <vt:lpstr>Water Resources Reform Development Act</vt:lpstr>
      <vt:lpstr>Water Resources Reform Development Act</vt:lpstr>
      <vt:lpstr>PowerPoint Presentation</vt:lpstr>
      <vt:lpstr>Immigration Reform</vt:lpstr>
      <vt:lpstr>Immigration Reform</vt:lpstr>
      <vt:lpstr>Immigration Reform</vt:lpstr>
      <vt:lpstr>Wisconsin Farm Bureau Federation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 Administrator</dc:creator>
  <cp:lastModifiedBy>Network Administrator</cp:lastModifiedBy>
  <cp:revision>47</cp:revision>
  <cp:lastPrinted>2014-02-17T19:08:17Z</cp:lastPrinted>
  <dcterms:created xsi:type="dcterms:W3CDTF">2014-02-11T19:21:12Z</dcterms:created>
  <dcterms:modified xsi:type="dcterms:W3CDTF">2014-02-25T18:03:51Z</dcterms:modified>
</cp:coreProperties>
</file>